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handoutMasterIdLst>
    <p:handoutMasterId r:id="rId24"/>
  </p:handoutMasterIdLst>
  <p:sldIdLst>
    <p:sldId id="275" r:id="rId2"/>
    <p:sldId id="329" r:id="rId3"/>
    <p:sldId id="300" r:id="rId4"/>
    <p:sldId id="310" r:id="rId5"/>
    <p:sldId id="342" r:id="rId6"/>
    <p:sldId id="315" r:id="rId7"/>
    <p:sldId id="344" r:id="rId8"/>
    <p:sldId id="345" r:id="rId9"/>
    <p:sldId id="354" r:id="rId10"/>
    <p:sldId id="351" r:id="rId11"/>
    <p:sldId id="357" r:id="rId12"/>
    <p:sldId id="352" r:id="rId13"/>
    <p:sldId id="343" r:id="rId14"/>
    <p:sldId id="359" r:id="rId15"/>
    <p:sldId id="353" r:id="rId16"/>
    <p:sldId id="360" r:id="rId17"/>
    <p:sldId id="361" r:id="rId18"/>
    <p:sldId id="355" r:id="rId19"/>
    <p:sldId id="362" r:id="rId20"/>
    <p:sldId id="363" r:id="rId21"/>
    <p:sldId id="364"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lah Birton" initials="LB" lastIdx="4" clrIdx="0">
    <p:extLst>
      <p:ext uri="{19B8F6BF-5375-455C-9EA6-DF929625EA0E}">
        <p15:presenceInfo xmlns:p15="http://schemas.microsoft.com/office/powerpoint/2012/main" xmlns="" userId="S-1-5-21-1013679230-3721566029-780588317-1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7D7"/>
    <a:srgbClr val="9FB7AA"/>
    <a:srgbClr val="648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p:scale>
          <a:sx n="70" d="100"/>
          <a:sy n="70" d="100"/>
        </p:scale>
        <p:origin x="-1733" y="-72"/>
      </p:cViewPr>
      <p:guideLst>
        <p:guide orient="horz" pos="2160"/>
        <p:guide pos="2880"/>
      </p:guideLst>
    </p:cSldViewPr>
  </p:slideViewPr>
  <p:notesTextViewPr>
    <p:cViewPr>
      <p:scale>
        <a:sx n="1" d="1"/>
        <a:sy n="1" d="1"/>
      </p:scale>
      <p:origin x="0" y="0"/>
    </p:cViewPr>
  </p:notesTextViewPr>
  <p:sorterViewPr>
    <p:cViewPr>
      <p:scale>
        <a:sx n="70" d="100"/>
        <a:sy n="70" d="100"/>
      </p:scale>
      <p:origin x="0" y="3504"/>
    </p:cViewPr>
  </p:sorterViewPr>
  <p:notesViewPr>
    <p:cSldViewPr>
      <p:cViewPr>
        <p:scale>
          <a:sx n="100" d="100"/>
          <a:sy n="100" d="100"/>
        </p:scale>
        <p:origin x="-1842" y="72"/>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757" tIns="46378" rIns="92757" bIns="46378" rtlCol="0"/>
          <a:lstStyle>
            <a:lvl1pPr algn="l">
              <a:defRPr sz="1200"/>
            </a:lvl1pPr>
          </a:lstStyle>
          <a:p>
            <a:r>
              <a:rPr lang="en-US" smtClean="0"/>
              <a:t>WITHOUT PREJUDICE AND CONFIDENTIAL</a:t>
            </a:r>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2757" tIns="46378" rIns="92757" bIns="46378" rtlCol="0"/>
          <a:lstStyle>
            <a:lvl1pPr algn="r">
              <a:defRPr sz="1200"/>
            </a:lvl1pPr>
          </a:lstStyle>
          <a:p>
            <a:fld id="{BADBA4CC-FDFA-494A-9711-3E3C9737E1B3}" type="datetimeFigureOut">
              <a:rPr lang="en-US" smtClean="0"/>
              <a:pPr/>
              <a:t>10/15/2017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757" tIns="46378" rIns="92757" bIns="46378" rtlCol="0" anchor="b"/>
          <a:lstStyle>
            <a:lvl1pPr algn="r">
              <a:defRPr sz="1200"/>
            </a:lvl1pPr>
          </a:lstStyle>
          <a:p>
            <a:fld id="{20CC4233-CDB4-4949-916B-29E62AF24637}" type="slidenum">
              <a:rPr lang="en-US" smtClean="0"/>
              <a:pPr/>
              <a:t>‹#›</a:t>
            </a:fld>
            <a:endParaRPr lang="en-US"/>
          </a:p>
        </p:txBody>
      </p:sp>
    </p:spTree>
    <p:extLst>
      <p:ext uri="{BB962C8B-B14F-4D97-AF65-F5344CB8AC3E}">
        <p14:creationId xmlns:p14="http://schemas.microsoft.com/office/powerpoint/2010/main" val="9585137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757" tIns="46378" rIns="92757" bIns="46378" rtlCol="0"/>
          <a:lstStyle>
            <a:lvl1pPr algn="l">
              <a:defRPr sz="1200"/>
            </a:lvl1pPr>
          </a:lstStyle>
          <a:p>
            <a:r>
              <a:rPr lang="en-US" smtClean="0"/>
              <a:t>WITHOUT PREJUDICE AND CONFIDENTIAL</a:t>
            </a:r>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2757" tIns="46378" rIns="92757" bIns="46378" rtlCol="0"/>
          <a:lstStyle>
            <a:lvl1pPr algn="r">
              <a:defRPr sz="1200"/>
            </a:lvl1pPr>
          </a:lstStyle>
          <a:p>
            <a:fld id="{87ABB316-BAF5-4A8F-A9B5-E464C8ED7A24}" type="datetimeFigureOut">
              <a:rPr lang="en-US" smtClean="0"/>
              <a:pPr/>
              <a:t>10/15/2017</a:t>
            </a:fld>
            <a:endParaRPr lang="en-US"/>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757" tIns="46378" rIns="92757" bIns="46378" rtlCol="0" anchor="b"/>
          <a:lstStyle>
            <a:lvl1pPr algn="r">
              <a:defRPr sz="1200"/>
            </a:lvl1pPr>
          </a:lstStyle>
          <a:p>
            <a:fld id="{5DEF2EFA-FDE2-4F88-8559-49336B17A832}" type="slidenum">
              <a:rPr lang="en-US" smtClean="0"/>
              <a:pPr/>
              <a:t>‹#›</a:t>
            </a:fld>
            <a:endParaRPr lang="en-US"/>
          </a:p>
        </p:txBody>
      </p:sp>
    </p:spTree>
    <p:extLst>
      <p:ext uri="{BB962C8B-B14F-4D97-AF65-F5344CB8AC3E}">
        <p14:creationId xmlns:p14="http://schemas.microsoft.com/office/powerpoint/2010/main" val="317616582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F2EFA-FDE2-4F88-8559-49336B17A832}"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WITHOUT PREJUDICE AND CONFIDENTIAL</a:t>
            </a:r>
            <a:endParaRPr lang="en-US" dirty="0"/>
          </a:p>
        </p:txBody>
      </p:sp>
    </p:spTree>
    <p:extLst>
      <p:ext uri="{BB962C8B-B14F-4D97-AF65-F5344CB8AC3E}">
        <p14:creationId xmlns:p14="http://schemas.microsoft.com/office/powerpoint/2010/main" val="346394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17</a:t>
            </a:fld>
            <a:endParaRPr lang="en-US"/>
          </a:p>
        </p:txBody>
      </p:sp>
    </p:spTree>
    <p:extLst>
      <p:ext uri="{BB962C8B-B14F-4D97-AF65-F5344CB8AC3E}">
        <p14:creationId xmlns:p14="http://schemas.microsoft.com/office/powerpoint/2010/main" val="114546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3</a:t>
            </a:fld>
            <a:endParaRPr lang="en-US"/>
          </a:p>
        </p:txBody>
      </p:sp>
    </p:spTree>
    <p:extLst>
      <p:ext uri="{BB962C8B-B14F-4D97-AF65-F5344CB8AC3E}">
        <p14:creationId xmlns:p14="http://schemas.microsoft.com/office/powerpoint/2010/main" val="389123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baseline="0" dirty="0" smtClean="0"/>
          </a:p>
          <a:p>
            <a:pPr>
              <a:buFont typeface="Arial" pitchFamily="34" charset="0"/>
              <a:buChar char="•"/>
            </a:pPr>
            <a:r>
              <a:rPr lang="en-CA" baseline="0" dirty="0" smtClean="0"/>
              <a:t> We are not facing crisis change just yet but we could be on that path.</a:t>
            </a:r>
          </a:p>
          <a:p>
            <a:pPr>
              <a:buFont typeface="Arial" pitchFamily="34" charset="0"/>
              <a:buChar char="•"/>
            </a:pPr>
            <a:r>
              <a:rPr lang="en-CA" baseline="0" dirty="0" smtClean="0"/>
              <a:t> We want to take steps to avoid crisis change</a:t>
            </a:r>
          </a:p>
          <a:p>
            <a:pPr>
              <a:buFont typeface="Arial" pitchFamily="34" charset="0"/>
              <a:buChar char="•"/>
            </a:pPr>
            <a:r>
              <a:rPr lang="en-CA" baseline="0" dirty="0" smtClean="0"/>
              <a:t> We need your favourable recommendations to help avoid getting into a crisis situation</a:t>
            </a:r>
          </a:p>
          <a:p>
            <a:pPr>
              <a:buFont typeface="Arial" pitchFamily="34" charset="0"/>
              <a:buNone/>
            </a:pPr>
            <a:r>
              <a:rPr lang="en-CA" baseline="0" dirty="0" smtClean="0"/>
              <a:t> </a:t>
            </a:r>
            <a:endParaRPr lang="en-CA" dirty="0"/>
          </a:p>
        </p:txBody>
      </p:sp>
      <p:sp>
        <p:nvSpPr>
          <p:cNvPr id="4" name="Slide Number Placeholder 3"/>
          <p:cNvSpPr>
            <a:spLocks noGrp="1"/>
          </p:cNvSpPr>
          <p:nvPr>
            <p:ph type="sldNum" sz="quarter" idx="10"/>
          </p:nvPr>
        </p:nvSpPr>
        <p:spPr/>
        <p:txBody>
          <a:bodyPr/>
          <a:lstStyle/>
          <a:p>
            <a:fld id="{5DEF2EFA-FDE2-4F88-8559-49336B17A83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5</a:t>
            </a:fld>
            <a:endParaRPr lang="en-US"/>
          </a:p>
        </p:txBody>
      </p:sp>
    </p:spTree>
    <p:extLst>
      <p:ext uri="{BB962C8B-B14F-4D97-AF65-F5344CB8AC3E}">
        <p14:creationId xmlns:p14="http://schemas.microsoft.com/office/powerpoint/2010/main" val="177990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5DEF2EFA-FDE2-4F88-8559-49336B17A83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 </a:t>
            </a:r>
            <a:endParaRPr lang="en-CA" dirty="0"/>
          </a:p>
        </p:txBody>
      </p:sp>
      <p:sp>
        <p:nvSpPr>
          <p:cNvPr id="4" name="Slide Number Placeholder 3"/>
          <p:cNvSpPr>
            <a:spLocks noGrp="1"/>
          </p:cNvSpPr>
          <p:nvPr>
            <p:ph type="sldNum" sz="quarter" idx="10"/>
          </p:nvPr>
        </p:nvSpPr>
        <p:spPr/>
        <p:txBody>
          <a:bodyPr/>
          <a:lstStyle/>
          <a:p>
            <a:fld id="{5DEF2EFA-FDE2-4F88-8559-49336B17A832}"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The</a:t>
            </a:r>
            <a:r>
              <a:rPr lang="en-CA" baseline="0" dirty="0" smtClean="0"/>
              <a:t> new BC government have in their platform a freeze in power rates.</a:t>
            </a:r>
          </a:p>
          <a:p>
            <a:pPr marL="171450" indent="-171450">
              <a:buFont typeface="Arial" pitchFamily="34" charset="0"/>
              <a:buChar char="•"/>
            </a:pPr>
            <a:r>
              <a:rPr lang="en-CA" baseline="0" dirty="0" smtClean="0"/>
              <a:t>Also kept in their September budget the previous governments reduction and elimination of the PST on electricity.</a:t>
            </a:r>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9</a:t>
            </a:fld>
            <a:endParaRPr lang="en-US"/>
          </a:p>
        </p:txBody>
      </p:sp>
    </p:spTree>
    <p:extLst>
      <p:ext uri="{BB962C8B-B14F-4D97-AF65-F5344CB8AC3E}">
        <p14:creationId xmlns:p14="http://schemas.microsoft.com/office/powerpoint/2010/main" val="413799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dirty="0" smtClean="0"/>
              <a:t>Should note that Saskatchewan</a:t>
            </a:r>
            <a:r>
              <a:rPr lang="en-CA" baseline="0" dirty="0" smtClean="0"/>
              <a:t> had a subsequent 3.5% increase in January of this year.</a:t>
            </a:r>
          </a:p>
          <a:p>
            <a:pPr marL="0" indent="0">
              <a:buFont typeface="Arial" pitchFamily="34" charset="0"/>
              <a:buNone/>
            </a:pPr>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10</a:t>
            </a:fld>
            <a:endParaRPr lang="en-US"/>
          </a:p>
        </p:txBody>
      </p:sp>
    </p:spTree>
    <p:extLst>
      <p:ext uri="{BB962C8B-B14F-4D97-AF65-F5344CB8AC3E}">
        <p14:creationId xmlns:p14="http://schemas.microsoft.com/office/powerpoint/2010/main" val="19190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CA" baseline="0" dirty="0" smtClean="0"/>
              <a:t>With respect to R/RR and the bias, over the long term,  that sees power rate class always above residential signals,  this jurisdiction has different set of criteria or policy compared to Saskatchewan.</a:t>
            </a:r>
            <a:endParaRPr lang="en-CA" dirty="0"/>
          </a:p>
        </p:txBody>
      </p:sp>
      <p:sp>
        <p:nvSpPr>
          <p:cNvPr id="4" name="Header Placeholder 3"/>
          <p:cNvSpPr>
            <a:spLocks noGrp="1"/>
          </p:cNvSpPr>
          <p:nvPr>
            <p:ph type="hdr" sz="quarter" idx="10"/>
          </p:nvPr>
        </p:nvSpPr>
        <p:spPr/>
        <p:txBody>
          <a:bodyPr/>
          <a:lstStyle/>
          <a:p>
            <a:r>
              <a:rPr lang="en-US" smtClean="0"/>
              <a:t>WITHOUT PREJUDICE AND CONFIDENTIAL</a:t>
            </a:r>
            <a:endParaRPr lang="en-US"/>
          </a:p>
        </p:txBody>
      </p:sp>
      <p:sp>
        <p:nvSpPr>
          <p:cNvPr id="5" name="Slide Number Placeholder 4"/>
          <p:cNvSpPr>
            <a:spLocks noGrp="1"/>
          </p:cNvSpPr>
          <p:nvPr>
            <p:ph type="sldNum" sz="quarter" idx="11"/>
          </p:nvPr>
        </p:nvSpPr>
        <p:spPr/>
        <p:txBody>
          <a:bodyPr/>
          <a:lstStyle/>
          <a:p>
            <a:fld id="{5DEF2EFA-FDE2-4F88-8559-49336B17A832}" type="slidenum">
              <a:rPr lang="en-US" smtClean="0"/>
              <a:pPr/>
              <a:t>11</a:t>
            </a:fld>
            <a:endParaRPr lang="en-US"/>
          </a:p>
        </p:txBody>
      </p:sp>
    </p:spTree>
    <p:extLst>
      <p:ext uri="{BB962C8B-B14F-4D97-AF65-F5344CB8AC3E}">
        <p14:creationId xmlns:p14="http://schemas.microsoft.com/office/powerpoint/2010/main" val="3135525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Freeform 6"/>
          <p:cNvSpPr>
            <a:spLocks/>
          </p:cNvSpPr>
          <p:nvPr/>
        </p:nvSpPr>
        <p:spPr bwMode="auto">
          <a:xfrm>
            <a:off x="1687513" y="4953000"/>
            <a:ext cx="7456487" cy="48815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237744"/>
            <a:ext cx="9108557" cy="7886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5000978"/>
            <a:ext cx="9144000" cy="186411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solidFill>
              <a:schemeClr val="accent4">
                <a:lumMod val="60000"/>
                <a:lumOff val="40000"/>
              </a:schemeClr>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997671"/>
            <a:ext cx="9147765" cy="79030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7" name="Slide Number Placeholder 26"/>
          <p:cNvSpPr>
            <a:spLocks noGrp="1"/>
          </p:cNvSpPr>
          <p:nvPr>
            <p:ph type="sldNum" sz="quarter" idx="12"/>
          </p:nvPr>
        </p:nvSpPr>
        <p:spPr/>
        <p:txBody>
          <a:bodyPr/>
          <a:lstStyle>
            <a:lvl1pPr>
              <a:defRPr>
                <a:solidFill>
                  <a:schemeClr val="tx1"/>
                </a:solidFill>
              </a:defRPr>
            </a:lvl1pPr>
            <a:extLst/>
          </a:lstStyle>
          <a:p>
            <a:r>
              <a:rPr lang="en-US" dirty="0" smtClean="0"/>
              <a: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04800"/>
            <a:ext cx="2352675" cy="619125"/>
          </a:xfrm>
          <a:prstGeom prst="rect">
            <a:avLst/>
          </a:prstGeom>
        </p:spPr>
      </p:pic>
      <p:sp>
        <p:nvSpPr>
          <p:cNvPr id="19" name="Footer Placeholder 18"/>
          <p:cNvSpPr>
            <a:spLocks noGrp="1"/>
          </p:cNvSpPr>
          <p:nvPr>
            <p:ph type="ftr" sz="quarter" idx="11"/>
          </p:nvPr>
        </p:nvSpPr>
        <p:spPr>
          <a:xfrm>
            <a:off x="4114800" y="6407944"/>
            <a:ext cx="4343400" cy="365125"/>
          </a:xfrm>
        </p:spPr>
        <p:txBody>
          <a:bodyPr/>
          <a:lstStyle>
            <a:lvl1pPr>
              <a:defRPr>
                <a:solidFill>
                  <a:schemeClr val="accent1">
                    <a:tint val="20000"/>
                  </a:schemeClr>
                </a:solidFill>
              </a:defRPr>
            </a:lvl1pPr>
            <a:extLst/>
          </a:lstStyle>
          <a:p>
            <a:r>
              <a:rPr lang="en-US" dirty="0" smtClean="0"/>
              <a:t>© 2016 Paper Excellence Canada </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extLst/>
          </a:lstStyle>
          <a:p>
            <a:r>
              <a:rPr lang="en-US" dirty="0" smtClean="0"/>
              <a:t>© 2016 Paper Excellence Canada </a:t>
            </a:r>
            <a:endParaRPr lang="en-US" dirty="0"/>
          </a:p>
        </p:txBody>
      </p:sp>
      <p:sp>
        <p:nvSpPr>
          <p:cNvPr id="6" name="Slide Number Placeholder 5"/>
          <p:cNvSpPr>
            <a:spLocks noGrp="1"/>
          </p:cNvSpPr>
          <p:nvPr>
            <p:ph type="sldNum" sz="quarter" idx="12"/>
          </p:nvPr>
        </p:nvSpPr>
        <p:spPr/>
        <p:txBody>
          <a:bodyPr/>
          <a:lstStyle>
            <a:extLst/>
          </a:lstStyle>
          <a:p>
            <a:fld id="{19798EB5-FE71-4396-83E0-9AC1817C12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extLst/>
          </a:lstStyle>
          <a:p>
            <a:r>
              <a:rPr lang="en-US" dirty="0" smtClean="0"/>
              <a:t>© 2016 Paper Excellence Canada </a:t>
            </a:r>
            <a:endParaRPr lang="en-US" dirty="0"/>
          </a:p>
        </p:txBody>
      </p:sp>
      <p:sp>
        <p:nvSpPr>
          <p:cNvPr id="6" name="Slide Number Placeholder 5"/>
          <p:cNvSpPr>
            <a:spLocks noGrp="1"/>
          </p:cNvSpPr>
          <p:nvPr>
            <p:ph type="sldNum" sz="quarter" idx="12"/>
          </p:nvPr>
        </p:nvSpPr>
        <p:spPr/>
        <p:txBody>
          <a:bodyPr/>
          <a:lstStyle>
            <a:extLst/>
          </a:lstStyle>
          <a:p>
            <a:fld id="{19798EB5-FE71-4396-83E0-9AC1817C12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baseline="0"/>
            </a:lvl1pPr>
            <a:lvl2pPr>
              <a:defRPr sz="2000" baseline="0"/>
            </a:lvl2pPr>
            <a:lvl3pPr>
              <a:defRPr sz="1800" baseline="0"/>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extLst/>
          </a:lstStyle>
          <a:p>
            <a:r>
              <a:rPr lang="en-US" dirty="0" smtClean="0"/>
              <a:t>© 2016 Paper Excellence Canada </a:t>
            </a:r>
          </a:p>
        </p:txBody>
      </p:sp>
      <p:sp>
        <p:nvSpPr>
          <p:cNvPr id="6" name="Slide Number Placeholder 5"/>
          <p:cNvSpPr>
            <a:spLocks noGrp="1"/>
          </p:cNvSpPr>
          <p:nvPr>
            <p:ph type="sldNum" sz="quarter" idx="12"/>
          </p:nvPr>
        </p:nvSpPr>
        <p:spPr/>
        <p:txBody>
          <a:bodyPr/>
          <a:lstStyle>
            <a:extLst/>
          </a:lstStyle>
          <a:p>
            <a:fld id="{19798EB5-FE71-4396-83E0-9AC1817C120B}" type="slidenum">
              <a:rPr lang="en-US" smtClean="0"/>
              <a:pPr/>
              <a:t>‹#›</a:t>
            </a:fld>
            <a:endParaRPr lang="en-US"/>
          </a:p>
        </p:txBody>
      </p:sp>
      <p:sp>
        <p:nvSpPr>
          <p:cNvPr id="7" name="Title 6"/>
          <p:cNvSpPr>
            <a:spLocks noGrp="1"/>
          </p:cNvSpPr>
          <p:nvPr>
            <p:ph type="title"/>
          </p:nvPr>
        </p:nvSpPr>
        <p:spPr/>
        <p:txBody>
          <a:bodyPr rtlCol="0">
            <a:normAutofit/>
          </a:bodyPr>
          <a:lstStyle>
            <a:lvl1pPr>
              <a:defRPr sz="2800" baseline="0"/>
            </a:lvl1pPr>
            <a:extLst/>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p:txBody>
          <a:bodyPr/>
          <a:lstStyle>
            <a:extLst/>
          </a:lstStyle>
          <a:p>
            <a:r>
              <a:rPr lang="en-US" dirty="0" smtClean="0"/>
              <a:t>© 2016 Paper Excellence Canada </a:t>
            </a:r>
          </a:p>
        </p:txBody>
      </p:sp>
      <p:sp>
        <p:nvSpPr>
          <p:cNvPr id="6" name="Slide Number Placeholder 5"/>
          <p:cNvSpPr>
            <a:spLocks noGrp="1"/>
          </p:cNvSpPr>
          <p:nvPr>
            <p:ph type="sldNum" sz="quarter" idx="12"/>
          </p:nvPr>
        </p:nvSpPr>
        <p:spPr/>
        <p:txBody>
          <a:bodyPr/>
          <a:lstStyle>
            <a:extLst/>
          </a:lstStyle>
          <a:p>
            <a:fld id="{19798EB5-FE71-4396-83E0-9AC1817C120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p:txBody>
          <a:bodyPr/>
          <a:lstStyle>
            <a:extLst/>
          </a:lstStyle>
          <a:p>
            <a:r>
              <a:rPr lang="en-US" dirty="0" smtClean="0"/>
              <a:t>© 2016 Paper Excellence Canada </a:t>
            </a:r>
          </a:p>
        </p:txBody>
      </p:sp>
      <p:sp>
        <p:nvSpPr>
          <p:cNvPr id="7" name="Slide Number Placeholder 6"/>
          <p:cNvSpPr>
            <a:spLocks noGrp="1"/>
          </p:cNvSpPr>
          <p:nvPr>
            <p:ph type="sldNum" sz="quarter" idx="12"/>
          </p:nvPr>
        </p:nvSpPr>
        <p:spPr/>
        <p:txBody>
          <a:bodyPr/>
          <a:lstStyle>
            <a:extLst/>
          </a:lstStyle>
          <a:p>
            <a:fld id="{19798EB5-FE71-4396-83E0-9AC1817C120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7"/>
          <p:cNvSpPr>
            <a:spLocks noGrp="1"/>
          </p:cNvSpPr>
          <p:nvPr>
            <p:ph type="ftr" sz="quarter" idx="11"/>
          </p:nvPr>
        </p:nvSpPr>
        <p:spPr>
          <a:xfrm>
            <a:off x="3733800" y="6407944"/>
            <a:ext cx="4953000" cy="365125"/>
          </a:xfrm>
        </p:spPr>
        <p:txBody>
          <a:bodyPr/>
          <a:lstStyle>
            <a:extLst/>
          </a:lstStyle>
          <a:p>
            <a:r>
              <a:rPr lang="en-US" dirty="0" smtClean="0"/>
              <a:t>© 2016 Paper Excellence Canada </a:t>
            </a:r>
          </a:p>
        </p:txBody>
      </p:sp>
      <p:sp>
        <p:nvSpPr>
          <p:cNvPr id="9" name="Slide Number Placeholder 8"/>
          <p:cNvSpPr>
            <a:spLocks noGrp="1"/>
          </p:cNvSpPr>
          <p:nvPr>
            <p:ph type="sldNum" sz="quarter" idx="12"/>
          </p:nvPr>
        </p:nvSpPr>
        <p:spPr/>
        <p:txBody>
          <a:bodyPr/>
          <a:lstStyle>
            <a:extLst/>
          </a:lstStyle>
          <a:p>
            <a:fld id="{19798EB5-FE71-4396-83E0-9AC1817C12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extLst/>
          </a:lstStyle>
          <a:p>
            <a:r>
              <a:rPr lang="en-US" dirty="0" smtClean="0"/>
              <a:t>© 2016 Paper Excellence Canada </a:t>
            </a:r>
          </a:p>
        </p:txBody>
      </p:sp>
      <p:sp>
        <p:nvSpPr>
          <p:cNvPr id="5" name="Slide Number Placeholder 4"/>
          <p:cNvSpPr>
            <a:spLocks noGrp="1"/>
          </p:cNvSpPr>
          <p:nvPr>
            <p:ph type="sldNum" sz="quarter" idx="12"/>
          </p:nvPr>
        </p:nvSpPr>
        <p:spPr/>
        <p:txBody>
          <a:bodyPr/>
          <a:lstStyle>
            <a:extLst/>
          </a:lstStyle>
          <a:p>
            <a:fld id="{19798EB5-FE71-4396-83E0-9AC1817C120B}" type="slidenum">
              <a:rPr lang="en-US" smtClean="0"/>
              <a:pPr/>
              <a:t>‹#›</a:t>
            </a:fld>
            <a:endParaRPr lang="en-US"/>
          </a:p>
        </p:txBody>
      </p:sp>
      <p:sp>
        <p:nvSpPr>
          <p:cNvPr id="6" name="Title 5"/>
          <p:cNvSpPr>
            <a:spLocks noGrp="1"/>
          </p:cNvSpPr>
          <p:nvPr>
            <p:ph type="title"/>
          </p:nvPr>
        </p:nvSpPr>
        <p:spPr/>
        <p:txBody>
          <a:bodyPr rtlCol="0">
            <a:normAutofit/>
          </a:bodyPr>
          <a:lstStyle>
            <a:lvl1pPr>
              <a:defRPr sz="2800"/>
            </a:lvl1pPr>
            <a:extLst/>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extLst/>
          </a:lstStyle>
          <a:p>
            <a:r>
              <a:rPr lang="en-US" dirty="0" smtClean="0"/>
              <a:t>© 2016 Paper Excellence Canada </a:t>
            </a:r>
          </a:p>
        </p:txBody>
      </p:sp>
      <p:sp>
        <p:nvSpPr>
          <p:cNvPr id="4" name="Slide Number Placeholder 3"/>
          <p:cNvSpPr>
            <a:spLocks noGrp="1"/>
          </p:cNvSpPr>
          <p:nvPr>
            <p:ph type="sldNum" sz="quarter" idx="12"/>
          </p:nvPr>
        </p:nvSpPr>
        <p:spPr/>
        <p:txBody>
          <a:bodyPr/>
          <a:lstStyle>
            <a:extLst/>
          </a:lstStyle>
          <a:p>
            <a:fld id="{19798EB5-FE71-4396-83E0-9AC1817C120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3733800" y="6407944"/>
            <a:ext cx="4648200" cy="365125"/>
          </a:xfrm>
        </p:spPr>
        <p:txBody>
          <a:bodyPr/>
          <a:lstStyle>
            <a:extLst/>
          </a:lstStyle>
          <a:p>
            <a:r>
              <a:rPr lang="en-US" dirty="0" smtClean="0"/>
              <a:t>© 2016 Paper Excellence Canada </a:t>
            </a:r>
          </a:p>
        </p:txBody>
      </p:sp>
      <p:sp>
        <p:nvSpPr>
          <p:cNvPr id="7" name="Slide Number Placeholder 6"/>
          <p:cNvSpPr>
            <a:spLocks noGrp="1"/>
          </p:cNvSpPr>
          <p:nvPr>
            <p:ph type="sldNum" sz="quarter" idx="12"/>
          </p:nvPr>
        </p:nvSpPr>
        <p:spPr/>
        <p:txBody>
          <a:bodyPr/>
          <a:lstStyle>
            <a:extLst/>
          </a:lstStyle>
          <a:p>
            <a:fld id="{19798EB5-FE71-4396-83E0-9AC1817C12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4380072" y="6407944"/>
            <a:ext cx="3925728" cy="365125"/>
          </a:xfrm>
        </p:spPr>
        <p:txBody>
          <a:bodyPr/>
          <a:lstStyle>
            <a:lvl1pPr>
              <a:defRPr>
                <a:solidFill>
                  <a:schemeClr val="tx1"/>
                </a:solidFill>
              </a:defRPr>
            </a:lvl1pPr>
            <a:extLst/>
          </a:lstStyle>
          <a:p>
            <a:r>
              <a:rPr lang="en-US" dirty="0" smtClean="0"/>
              <a:t>© 2016 Paper Excellence Canada </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9798EB5-FE71-4396-83E0-9AC1817C12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8047" y="6204630"/>
            <a:ext cx="4931850" cy="66138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92271" y="6202193"/>
            <a:ext cx="3683897" cy="67026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0" y="6095999"/>
            <a:ext cx="3396272" cy="776121"/>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a:stCxn id="14" idx="0"/>
          </p:cNvCxnSpPr>
          <p:nvPr/>
        </p:nvCxnSpPr>
        <p:spPr>
          <a:xfrm>
            <a:off x="0" y="6095999"/>
            <a:ext cx="3396272" cy="77612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2" name="Footer Placeholder 21"/>
          <p:cNvSpPr>
            <a:spLocks noGrp="1"/>
          </p:cNvSpPr>
          <p:nvPr>
            <p:ph type="ftr" sz="quarter" idx="3"/>
          </p:nvPr>
        </p:nvSpPr>
        <p:spPr>
          <a:xfrm>
            <a:off x="3733800" y="6407944"/>
            <a:ext cx="4343400"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 2016 Paper Excellence Canada </a:t>
            </a:r>
            <a:endParaRPr lang="en-US" dirty="0"/>
          </a:p>
        </p:txBody>
      </p:sp>
      <p:sp>
        <p:nvSpPr>
          <p:cNvPr id="18" name="Slide Number Placeholder 17"/>
          <p:cNvSpPr>
            <a:spLocks noGrp="1"/>
          </p:cNvSpPr>
          <p:nvPr>
            <p:ph type="sldNum" sz="quarter" idx="4"/>
          </p:nvPr>
        </p:nvSpPr>
        <p:spPr>
          <a:xfrm>
            <a:off x="8774121" y="2059"/>
            <a:ext cx="365760" cy="365125"/>
          </a:xfrm>
          <a:prstGeom prst="rect">
            <a:avLst/>
          </a:prstGeom>
        </p:spPr>
        <p:txBody>
          <a:bodyPr vert="horz" anchor="b"/>
          <a:lstStyle>
            <a:lvl1pPr algn="r" eaLnBrk="1" latinLnBrk="0" hangingPunct="1">
              <a:defRPr kumimoji="0" sz="1000" b="0">
                <a:solidFill>
                  <a:schemeClr val="tx1"/>
                </a:solidFill>
              </a:defRPr>
            </a:lvl1pPr>
            <a:extLst/>
          </a:lstStyle>
          <a:p>
            <a:fld id="{19798EB5-FE71-4396-83E0-9AC1817C120B}" type="slidenum">
              <a:rPr lang="en-US" smtClean="0"/>
              <a:pPr/>
              <a:t>‹#›</a:t>
            </a:fld>
            <a:endParaRPr lang="en-US" dirty="0"/>
          </a:p>
        </p:txBody>
      </p:sp>
      <p:pic>
        <p:nvPicPr>
          <p:cNvPr id="11" name="Picture 2" descr="Z:\Annie's Personal\Jobs\Paper Excellence\logo.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64706"/>
          <a:stretch/>
        </p:blipFill>
        <p:spPr bwMode="auto">
          <a:xfrm>
            <a:off x="8259027" y="6329929"/>
            <a:ext cx="565757" cy="4218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file:///C:\PRO%20Folders\MLMP%20Costs\MLMP%20costs\Multiyear%20to%20end%202016%20MLMP%20Y-E%20Analysis.xlsx!Power%20Rate%20Inc!R6C3:R10C10"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file:///C:\PRO%20Folders\MLMP%20Costs\MLMP%20costs\Multiyear%20to%20end%202016%20MLMP%20Y-E%20Analysis.xlsx!Power%20Rate%20Inc!%5bMultiyear%20to%20end%202016%20MLMP%20Y-E%20Analysis.xlsx%5dPower%20Rate%20Inc%20Chart%203" TargetMode="Externa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file:///C:\PRO%20Folders\MLMP%20Costs\MLMP%20costs\Multiyear%20to%20end%202016%20MLMP%20Y-E%20Analysis.xlsx!ChCost%252016"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2088232"/>
          </a:xfrm>
        </p:spPr>
        <p:txBody>
          <a:bodyPr>
            <a:normAutofit/>
          </a:bodyPr>
          <a:lstStyle/>
          <a:p>
            <a:pPr algn="ctr">
              <a:lnSpc>
                <a:spcPct val="150000"/>
              </a:lnSpc>
            </a:pPr>
            <a:r>
              <a:rPr lang="en-US" sz="2800" dirty="0" smtClean="0"/>
              <a:t>Meadow Lake Mechanical Pulp</a:t>
            </a:r>
            <a:br>
              <a:rPr lang="en-US" sz="2800" dirty="0" smtClean="0"/>
            </a:br>
            <a:r>
              <a:rPr lang="en-US" sz="2800" dirty="0" smtClean="0"/>
              <a:t>Submission to the </a:t>
            </a:r>
            <a:br>
              <a:rPr lang="en-US" sz="2800" dirty="0" smtClean="0"/>
            </a:br>
            <a:r>
              <a:rPr lang="en-US" sz="2800" dirty="0" smtClean="0"/>
              <a:t>Saskatchewan Rate Review Panel</a:t>
            </a:r>
            <a:endParaRPr lang="en-US" sz="2800" dirty="0"/>
          </a:p>
        </p:txBody>
      </p:sp>
      <p:sp>
        <p:nvSpPr>
          <p:cNvPr id="6" name="Slide Number Placeholder 5"/>
          <p:cNvSpPr>
            <a:spLocks noGrp="1"/>
          </p:cNvSpPr>
          <p:nvPr>
            <p:ph type="sldNum" sz="quarter" idx="12"/>
          </p:nvPr>
        </p:nvSpPr>
        <p:spPr/>
        <p:txBody>
          <a:bodyPr/>
          <a:lstStyle/>
          <a:p>
            <a:fld id="{19798EB5-FE71-4396-83E0-9AC1817C120B}"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dirty="0" smtClean="0"/>
              <a:t>© 2016 Paper Excellence Canada </a:t>
            </a:r>
          </a:p>
        </p:txBody>
      </p:sp>
      <p:sp>
        <p:nvSpPr>
          <p:cNvPr id="8" name="TextBox 7"/>
          <p:cNvSpPr txBox="1"/>
          <p:nvPr/>
        </p:nvSpPr>
        <p:spPr>
          <a:xfrm>
            <a:off x="467544" y="5714672"/>
            <a:ext cx="8136904" cy="307777"/>
          </a:xfrm>
          <a:prstGeom prst="rect">
            <a:avLst/>
          </a:prstGeom>
          <a:noFill/>
        </p:spPr>
        <p:txBody>
          <a:bodyPr wrap="square" rtlCol="0">
            <a:spAutoFit/>
          </a:bodyPr>
          <a:lstStyle/>
          <a:p>
            <a:r>
              <a:rPr lang="en-US" sz="1400" dirty="0" smtClean="0"/>
              <a:t>Paul Orser – Director of Government Relations and Business Development </a:t>
            </a:r>
            <a:endParaRPr lang="en-US" sz="1400" dirty="0"/>
          </a:p>
        </p:txBody>
      </p:sp>
      <p:sp>
        <p:nvSpPr>
          <p:cNvPr id="7" name="TextBox 6"/>
          <p:cNvSpPr txBox="1"/>
          <p:nvPr/>
        </p:nvSpPr>
        <p:spPr>
          <a:xfrm>
            <a:off x="6732240" y="4509120"/>
            <a:ext cx="2160240" cy="523220"/>
          </a:xfrm>
          <a:prstGeom prst="rect">
            <a:avLst/>
          </a:prstGeom>
          <a:noFill/>
        </p:spPr>
        <p:txBody>
          <a:bodyPr wrap="square" rtlCol="0">
            <a:spAutoFit/>
          </a:bodyPr>
          <a:lstStyle/>
          <a:p>
            <a:r>
              <a:rPr lang="en-US" sz="1400" b="1" dirty="0" smtClean="0">
                <a:solidFill>
                  <a:schemeClr val="tx2"/>
                </a:solidFill>
                <a:effectLst>
                  <a:outerShdw blurRad="31750" dist="25400" dir="5400000" algn="tl" rotWithShape="0">
                    <a:srgbClr val="000000">
                      <a:alpha val="25000"/>
                    </a:srgbClr>
                  </a:outerShdw>
                </a:effectLst>
                <a:latin typeface="+mj-lt"/>
                <a:ea typeface="+mj-ea"/>
                <a:cs typeface="+mj-cs"/>
              </a:rPr>
              <a:t>Saskatoon, SK</a:t>
            </a:r>
          </a:p>
          <a:p>
            <a:r>
              <a:rPr lang="en-US" sz="1400" b="1" dirty="0" smtClean="0">
                <a:solidFill>
                  <a:schemeClr val="tx2"/>
                </a:solidFill>
                <a:effectLst>
                  <a:outerShdw blurRad="31750" dist="25400" dir="5400000" algn="tl" rotWithShape="0">
                    <a:srgbClr val="000000">
                      <a:alpha val="25000"/>
                    </a:srgbClr>
                  </a:outerShdw>
                </a:effectLst>
                <a:latin typeface="+mj-lt"/>
                <a:ea typeface="+mj-ea"/>
                <a:cs typeface="+mj-cs"/>
              </a:rPr>
              <a:t>October 16th, 2017</a:t>
            </a:r>
          </a:p>
        </p:txBody>
      </p:sp>
    </p:spTree>
    <p:extLst>
      <p:ext uri="{BB962C8B-B14F-4D97-AF65-F5344CB8AC3E}">
        <p14:creationId xmlns:p14="http://schemas.microsoft.com/office/powerpoint/2010/main" val="1801611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798EB5-FE71-4396-83E0-9AC1817C120B}" type="slidenum">
              <a:rPr lang="en-US" smtClean="0"/>
              <a:pPr/>
              <a:t>10</a:t>
            </a:fld>
            <a:endParaRPr lang="en-US"/>
          </a:p>
        </p:txBody>
      </p:sp>
      <p:pic>
        <p:nvPicPr>
          <p:cNvPr id="6" name="Content Placeholder 5"/>
          <p:cNvPicPr>
            <a:picLocks noGrp="1"/>
          </p:cNvPicPr>
          <p:nvPr>
            <p:ph idx="1"/>
          </p:nvPr>
        </p:nvPicPr>
        <p:blipFill>
          <a:blip r:embed="rId3" cstate="print"/>
          <a:srcRect/>
          <a:stretch>
            <a:fillRect/>
          </a:stretch>
        </p:blipFill>
        <p:spPr bwMode="auto">
          <a:xfrm>
            <a:off x="251520" y="404664"/>
            <a:ext cx="8424936" cy="6266963"/>
          </a:xfrm>
          <a:prstGeom prst="rect">
            <a:avLst/>
          </a:prstGeom>
          <a:noFill/>
          <a:ln w="9525">
            <a:noFill/>
            <a:miter lim="800000"/>
            <a:headEnd/>
            <a:tailEnd/>
          </a:ln>
        </p:spPr>
      </p:pic>
      <p:sp>
        <p:nvSpPr>
          <p:cNvPr id="7" name="TextBox 6"/>
          <p:cNvSpPr txBox="1"/>
          <p:nvPr/>
        </p:nvSpPr>
        <p:spPr>
          <a:xfrm>
            <a:off x="1907704" y="5661248"/>
            <a:ext cx="2880320" cy="707886"/>
          </a:xfrm>
          <a:prstGeom prst="rect">
            <a:avLst/>
          </a:prstGeom>
          <a:noFill/>
        </p:spPr>
        <p:txBody>
          <a:bodyPr wrap="square" rtlCol="0">
            <a:spAutoFit/>
          </a:bodyPr>
          <a:lstStyle/>
          <a:p>
            <a:r>
              <a:rPr lang="en-CA" sz="2000" b="1" dirty="0" smtClean="0">
                <a:latin typeface="Arial Narrow" pitchFamily="34" charset="0"/>
              </a:rPr>
              <a:t>From the 2017Elenchus </a:t>
            </a:r>
          </a:p>
          <a:p>
            <a:r>
              <a:rPr lang="en-CA" sz="2000" b="1" dirty="0" smtClean="0">
                <a:latin typeface="Arial Narrow" pitchFamily="34" charset="0"/>
              </a:rPr>
              <a:t>Cost of Service Study</a:t>
            </a:r>
            <a:endParaRPr lang="en-CA" sz="2000" b="1" dirty="0">
              <a:latin typeface="Arial Narrow" pitchFamily="34" charset="0"/>
            </a:endParaRPr>
          </a:p>
        </p:txBody>
      </p:sp>
      <p:sp>
        <p:nvSpPr>
          <p:cNvPr id="8" name="TextBox 7"/>
          <p:cNvSpPr txBox="1"/>
          <p:nvPr/>
        </p:nvSpPr>
        <p:spPr>
          <a:xfrm>
            <a:off x="2267744" y="1549241"/>
            <a:ext cx="2016224" cy="1015663"/>
          </a:xfrm>
          <a:prstGeom prst="rect">
            <a:avLst/>
          </a:prstGeom>
          <a:noFill/>
        </p:spPr>
        <p:txBody>
          <a:bodyPr wrap="square" rtlCol="0">
            <a:spAutoFit/>
          </a:bodyPr>
          <a:lstStyle/>
          <a:p>
            <a:pPr algn="ctr"/>
            <a:r>
              <a:rPr lang="en-CA" sz="2000" b="1" dirty="0" smtClean="0">
                <a:latin typeface="Arial Narrow" pitchFamily="34" charset="0"/>
              </a:rPr>
              <a:t>MLMP’s Canadian Competition are in these regions</a:t>
            </a:r>
            <a:endParaRPr lang="en-CA" sz="2000" b="1" dirty="0">
              <a:latin typeface="Arial Narrow" pitchFamily="34" charset="0"/>
            </a:endParaRPr>
          </a:p>
        </p:txBody>
      </p:sp>
      <p:cxnSp>
        <p:nvCxnSpPr>
          <p:cNvPr id="10" name="Straight Arrow Connector 9"/>
          <p:cNvCxnSpPr/>
          <p:nvPr/>
        </p:nvCxnSpPr>
        <p:spPr>
          <a:xfrm flipH="1">
            <a:off x="2195736" y="2591762"/>
            <a:ext cx="432048" cy="255077"/>
          </a:xfrm>
          <a:prstGeom prst="straightConnector1">
            <a:avLst/>
          </a:prstGeom>
          <a:ln w="635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23828" y="2591762"/>
            <a:ext cx="126014" cy="477198"/>
          </a:xfrm>
          <a:prstGeom prst="straightConnector1">
            <a:avLst/>
          </a:prstGeom>
          <a:ln w="635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96443" y="2591762"/>
            <a:ext cx="0" cy="765230"/>
          </a:xfrm>
          <a:prstGeom prst="straightConnector1">
            <a:avLst/>
          </a:prstGeom>
          <a:ln w="635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051720" y="2591762"/>
            <a:ext cx="237626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3528" y="44624"/>
            <a:ext cx="7200800" cy="400110"/>
          </a:xfrm>
          <a:prstGeom prst="rect">
            <a:avLst/>
          </a:prstGeom>
          <a:noFill/>
        </p:spPr>
        <p:txBody>
          <a:bodyPr wrap="square" rtlCol="0">
            <a:spAutoFit/>
          </a:bodyPr>
          <a:lstStyle/>
          <a:p>
            <a:r>
              <a:rPr lang="en-CA" sz="2000" b="1" dirty="0" smtClean="0">
                <a:latin typeface="Arial Narrow" pitchFamily="34" charset="0"/>
              </a:rPr>
              <a:t>A High Level Illustration of the Higher Saskatchewan Costs</a:t>
            </a:r>
            <a:endParaRPr lang="en-CA" sz="2000" b="1" dirty="0">
              <a:latin typeface="Arial Narrow" pitchFamily="34" charset="0"/>
            </a:endParaRPr>
          </a:p>
        </p:txBody>
      </p:sp>
    </p:spTree>
    <p:extLst>
      <p:ext uri="{BB962C8B-B14F-4D97-AF65-F5344CB8AC3E}">
        <p14:creationId xmlns:p14="http://schemas.microsoft.com/office/powerpoint/2010/main" val="773889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5315205"/>
            <a:ext cx="8229600" cy="778091"/>
          </a:xfrm>
        </p:spPr>
        <p:txBody>
          <a:bodyPr>
            <a:normAutofit fontScale="92500"/>
          </a:bodyPr>
          <a:lstStyle/>
          <a:p>
            <a:r>
              <a:rPr lang="en-CA" b="1" dirty="0" smtClean="0">
                <a:latin typeface="Arial Narrow" pitchFamily="34" charset="0"/>
              </a:rPr>
              <a:t>Of note is a desire to keep increases related to inflation - less rate shock</a:t>
            </a:r>
          </a:p>
          <a:p>
            <a:r>
              <a:rPr lang="en-CA" b="1" dirty="0" smtClean="0">
                <a:latin typeface="Arial Narrow" pitchFamily="34" charset="0"/>
              </a:rPr>
              <a:t>And they clearly recognize the need for industrial competitiveness </a:t>
            </a:r>
            <a:endParaRPr lang="en-CA" b="1" dirty="0">
              <a:latin typeface="Arial Narrow" pitchFamily="34" charset="0"/>
            </a:endParaRPr>
          </a:p>
        </p:txBody>
      </p:sp>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11</a:t>
            </a:fld>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6" y="260648"/>
            <a:ext cx="8039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539552" y="1628800"/>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798EB5-FE71-4396-83E0-9AC1817C120B}" type="slidenum">
              <a:rPr lang="en-US" smtClean="0"/>
              <a:pPr/>
              <a:t>12</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6568"/>
            <a:ext cx="7776864" cy="609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59632" y="4221088"/>
            <a:ext cx="67687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259632" y="3212976"/>
            <a:ext cx="67687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7698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2016 Paper Excellence Canada </a:t>
            </a:r>
            <a:endParaRPr lang="en-US" dirty="0" smtClean="0"/>
          </a:p>
        </p:txBody>
      </p:sp>
      <p:sp>
        <p:nvSpPr>
          <p:cNvPr id="4" name="Slide Number Placeholder 3"/>
          <p:cNvSpPr>
            <a:spLocks noGrp="1"/>
          </p:cNvSpPr>
          <p:nvPr>
            <p:ph type="sldNum" sz="quarter" idx="12"/>
          </p:nvPr>
        </p:nvSpPr>
        <p:spPr/>
        <p:txBody>
          <a:bodyPr/>
          <a:lstStyle/>
          <a:p>
            <a:fld id="{19798EB5-FE71-4396-83E0-9AC1817C120B}" type="slidenum">
              <a:rPr lang="en-US" smtClean="0"/>
              <a:pPr/>
              <a:t>13</a:t>
            </a:fld>
            <a:endParaRPr lang="en-US"/>
          </a:p>
        </p:txBody>
      </p:sp>
      <p:sp>
        <p:nvSpPr>
          <p:cNvPr id="6" name="Title 5"/>
          <p:cNvSpPr>
            <a:spLocks noGrp="1"/>
          </p:cNvSpPr>
          <p:nvPr>
            <p:ph type="title"/>
          </p:nvPr>
        </p:nvSpPr>
        <p:spPr>
          <a:xfrm>
            <a:off x="457200" y="274638"/>
            <a:ext cx="8229600" cy="706090"/>
          </a:xfrm>
        </p:spPr>
        <p:txBody>
          <a:bodyPr>
            <a:normAutofit fontScale="90000"/>
          </a:bodyPr>
          <a:lstStyle/>
          <a:p>
            <a:r>
              <a:rPr lang="en-CA" sz="2800" dirty="0" smtClean="0"/>
              <a:t>Greater than 5% per Year Power Rate Increases </a:t>
            </a:r>
            <a:br>
              <a:rPr lang="en-CA" sz="2800" dirty="0" smtClean="0"/>
            </a:br>
            <a:r>
              <a:rPr lang="en-CA" sz="2800" dirty="0" smtClean="0"/>
              <a:t>Drives an Uncompetitive Cost Structure</a:t>
            </a:r>
            <a:endParaRPr lang="en-CA"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159995698"/>
              </p:ext>
            </p:extLst>
          </p:nvPr>
        </p:nvGraphicFramePr>
        <p:xfrm>
          <a:off x="522473" y="1340768"/>
          <a:ext cx="8297999" cy="1800200"/>
        </p:xfrm>
        <a:graphic>
          <a:graphicData uri="http://schemas.openxmlformats.org/presentationml/2006/ole">
            <mc:AlternateContent xmlns:mc="http://schemas.openxmlformats.org/markup-compatibility/2006">
              <mc:Choice xmlns:v="urn:schemas-microsoft-com:vml" Requires="v">
                <p:oleObj spid="_x0000_s33007" name="Worksheet" r:id="rId3" imgW="5730276" imgH="1264896" progId="Excel.Sheet.12">
                  <p:link updateAutomatic="1"/>
                </p:oleObj>
              </mc:Choice>
              <mc:Fallback>
                <p:oleObj name="Worksheet" r:id="rId3" imgW="5730276" imgH="1264896" progId="Excel.Sheet.12">
                  <p:link updateAutomatic="1"/>
                  <p:pic>
                    <p:nvPicPr>
                      <p:cNvPr id="0" name=""/>
                      <p:cNvPicPr/>
                      <p:nvPr/>
                    </p:nvPicPr>
                    <p:blipFill>
                      <a:blip r:embed="rId4"/>
                      <a:stretch>
                        <a:fillRect/>
                      </a:stretch>
                    </p:blipFill>
                    <p:spPr>
                      <a:xfrm>
                        <a:off x="522473" y="1340768"/>
                        <a:ext cx="8297999" cy="1800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60378802"/>
              </p:ext>
            </p:extLst>
          </p:nvPr>
        </p:nvGraphicFramePr>
        <p:xfrm>
          <a:off x="539552" y="3140969"/>
          <a:ext cx="8280920" cy="3096344"/>
        </p:xfrm>
        <a:graphic>
          <a:graphicData uri="http://schemas.openxmlformats.org/presentationml/2006/ole">
            <mc:AlternateContent xmlns:mc="http://schemas.openxmlformats.org/markup-compatibility/2006">
              <mc:Choice xmlns:v="urn:schemas-microsoft-com:vml" Requires="v">
                <p:oleObj spid="_x0000_s33008" name="Worksheet" r:id="rId5" imgW="4259672" imgH="2331720" progId="Excel.Sheet.12">
                  <p:link updateAutomatic="1"/>
                </p:oleObj>
              </mc:Choice>
              <mc:Fallback>
                <p:oleObj name="Worksheet" r:id="rId5" imgW="4259672" imgH="2331720" progId="Excel.Sheet.12">
                  <p:link updateAutomatic="1"/>
                  <p:pic>
                    <p:nvPicPr>
                      <p:cNvPr id="0" name=""/>
                      <p:cNvPicPr/>
                      <p:nvPr/>
                    </p:nvPicPr>
                    <p:blipFill>
                      <a:blip r:embed="rId6"/>
                      <a:stretch>
                        <a:fillRect/>
                      </a:stretch>
                    </p:blipFill>
                    <p:spPr>
                      <a:xfrm>
                        <a:off x="539552" y="3140969"/>
                        <a:ext cx="8280920" cy="3096344"/>
                      </a:xfrm>
                      <a:prstGeom prst="rect">
                        <a:avLst/>
                      </a:prstGeom>
                      <a:ln w="12700">
                        <a:solidFill>
                          <a:schemeClr val="tx1"/>
                        </a:solidFill>
                      </a:ln>
                    </p:spPr>
                  </p:pic>
                </p:oleObj>
              </mc:Fallback>
            </mc:AlternateContent>
          </a:graphicData>
        </a:graphic>
      </p:graphicFrame>
      <p:sp>
        <p:nvSpPr>
          <p:cNvPr id="7" name="Rectangle 6"/>
          <p:cNvSpPr/>
          <p:nvPr/>
        </p:nvSpPr>
        <p:spPr>
          <a:xfrm>
            <a:off x="539552" y="1340768"/>
            <a:ext cx="8280920" cy="48965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5039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67544" y="3645024"/>
            <a:ext cx="7888086" cy="2506283"/>
          </a:xfrm>
        </p:spPr>
        <p:txBody>
          <a:bodyPr>
            <a:normAutofit/>
          </a:bodyPr>
          <a:lstStyle/>
          <a:p>
            <a:pPr marL="109728" indent="0">
              <a:buNone/>
            </a:pPr>
            <a:r>
              <a:rPr lang="en-CA" sz="2000" b="1" dirty="0" smtClean="0">
                <a:latin typeface="Arial Narrow" pitchFamily="34" charset="0"/>
              </a:rPr>
              <a:t>In most businesses, </a:t>
            </a:r>
            <a:r>
              <a:rPr lang="en-CA" sz="2000" b="1" u="sng" dirty="0" smtClean="0">
                <a:latin typeface="Arial Narrow" pitchFamily="34" charset="0"/>
              </a:rPr>
              <a:t>coincidentally</a:t>
            </a:r>
            <a:r>
              <a:rPr lang="en-CA" sz="2000" b="1" dirty="0" smtClean="0">
                <a:latin typeface="Arial Narrow" pitchFamily="34" charset="0"/>
              </a:rPr>
              <a:t>  (</a:t>
            </a:r>
            <a:r>
              <a:rPr lang="en-CA" sz="2000" b="1" dirty="0" err="1" smtClean="0">
                <a:latin typeface="Arial Narrow" pitchFamily="34" charset="0"/>
              </a:rPr>
              <a:t>i</a:t>
            </a:r>
            <a:r>
              <a:rPr lang="en-CA" sz="2000" b="1" dirty="0" smtClean="0">
                <a:latin typeface="Arial Narrow" pitchFamily="34" charset="0"/>
              </a:rPr>
              <a:t>) increasing the capacity of the business, (ii) intensively renewing existing infrastructure, (iii) not only increasing, but hitting return on equity “targets” and (iv) reducing debt at the same time, </a:t>
            </a:r>
            <a:r>
              <a:rPr lang="en-CA" sz="2000" b="1" u="sng" dirty="0" smtClean="0">
                <a:latin typeface="Arial Narrow" pitchFamily="34" charset="0"/>
              </a:rPr>
              <a:t>just does not happen</a:t>
            </a:r>
            <a:r>
              <a:rPr lang="en-CA" sz="2000" b="1" dirty="0" smtClean="0">
                <a:latin typeface="Arial Narrow" pitchFamily="34" charset="0"/>
              </a:rPr>
              <a:t>.  </a:t>
            </a:r>
          </a:p>
          <a:p>
            <a:pPr marL="109728" indent="0">
              <a:lnSpc>
                <a:spcPts val="1800"/>
              </a:lnSpc>
              <a:buNone/>
            </a:pPr>
            <a:endParaRPr lang="en-CA" sz="2000" b="1" dirty="0">
              <a:latin typeface="Arial Narrow" pitchFamily="34" charset="0"/>
            </a:endParaRPr>
          </a:p>
          <a:p>
            <a:pPr marL="109728" indent="0">
              <a:buNone/>
            </a:pPr>
            <a:r>
              <a:rPr lang="en-CA" sz="2000" b="1" dirty="0" smtClean="0">
                <a:latin typeface="Arial Narrow" pitchFamily="34" charset="0"/>
              </a:rPr>
              <a:t>Is it </a:t>
            </a:r>
            <a:r>
              <a:rPr lang="en-CA" sz="2000" b="1" u="sng" dirty="0" smtClean="0">
                <a:latin typeface="Arial Narrow" pitchFamily="34" charset="0"/>
              </a:rPr>
              <a:t>reasonable</a:t>
            </a:r>
            <a:r>
              <a:rPr lang="en-CA" sz="2000" b="1" dirty="0" smtClean="0">
                <a:latin typeface="Arial Narrow" pitchFamily="34" charset="0"/>
              </a:rPr>
              <a:t> to expect that all these outcomes should be fulfilled at the same time?</a:t>
            </a:r>
            <a:endParaRPr lang="en-CA" sz="2000" b="1" dirty="0">
              <a:latin typeface="Arial Narrow" pitchFamily="34" charset="0"/>
            </a:endParaRPr>
          </a:p>
          <a:p>
            <a:pPr marL="109728" indent="0">
              <a:buNone/>
            </a:pPr>
            <a:endParaRPr lang="en-CA" sz="2000" b="1" dirty="0">
              <a:latin typeface="Arial Narrow" pitchFamily="34" charset="0"/>
            </a:endParaRPr>
          </a:p>
        </p:txBody>
      </p:sp>
      <p:sp>
        <p:nvSpPr>
          <p:cNvPr id="4" name="Footer Placeholder 3"/>
          <p:cNvSpPr>
            <a:spLocks noGrp="1"/>
          </p:cNvSpPr>
          <p:nvPr>
            <p:ph type="ftr" sz="quarter" idx="11"/>
          </p:nvPr>
        </p:nvSpPr>
        <p:spPr/>
        <p:txBody>
          <a:bodyPr/>
          <a:lstStyle/>
          <a:p>
            <a:r>
              <a:rPr lang="en-US" smtClean="0"/>
              <a:t>© 2016 Paper Excellence Canada </a:t>
            </a:r>
            <a:endParaRPr lang="en-US" dirty="0" smtClean="0"/>
          </a:p>
        </p:txBody>
      </p:sp>
      <p:sp>
        <p:nvSpPr>
          <p:cNvPr id="5" name="Slide Number Placeholder 4"/>
          <p:cNvSpPr>
            <a:spLocks noGrp="1"/>
          </p:cNvSpPr>
          <p:nvPr>
            <p:ph type="sldNum" sz="quarter" idx="12"/>
          </p:nvPr>
        </p:nvSpPr>
        <p:spPr/>
        <p:txBody>
          <a:bodyPr/>
          <a:lstStyle/>
          <a:p>
            <a:fld id="{19798EB5-FE71-4396-83E0-9AC1817C120B}" type="slidenum">
              <a:rPr lang="en-US" smtClean="0"/>
              <a:pPr/>
              <a:t>14</a:t>
            </a:fld>
            <a:endParaRPr lang="en-US"/>
          </a:p>
        </p:txBody>
      </p:sp>
      <p:sp>
        <p:nvSpPr>
          <p:cNvPr id="7" name="Title 6"/>
          <p:cNvSpPr>
            <a:spLocks noGrp="1"/>
          </p:cNvSpPr>
          <p:nvPr>
            <p:ph type="title"/>
          </p:nvPr>
        </p:nvSpPr>
        <p:spPr>
          <a:xfrm>
            <a:off x="457200" y="116632"/>
            <a:ext cx="8229600" cy="1143000"/>
          </a:xfrm>
        </p:spPr>
        <p:txBody>
          <a:bodyPr/>
          <a:lstStyle/>
          <a:p>
            <a:pPr>
              <a:lnSpc>
                <a:spcPts val="3000"/>
              </a:lnSpc>
            </a:pPr>
            <a:r>
              <a:rPr lang="en-CA" sz="2000" dirty="0" smtClean="0"/>
              <a:t>Points Specifically Related to the Rate Increase</a:t>
            </a:r>
            <a:br>
              <a:rPr lang="en-CA" sz="2000" dirty="0" smtClean="0"/>
            </a:br>
            <a:r>
              <a:rPr lang="en-CA" dirty="0" smtClean="0"/>
              <a:t>Why the 5% Increase is Required</a:t>
            </a:r>
            <a:endParaRPr lang="en-CA" dirty="0"/>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82" y="1772816"/>
            <a:ext cx="8237782" cy="166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539552" y="1340768"/>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9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15</a:t>
            </a:fld>
            <a:endParaRPr lang="en-US"/>
          </a:p>
        </p:txBody>
      </p:sp>
      <p:sp>
        <p:nvSpPr>
          <p:cNvPr id="4" name="Title 3"/>
          <p:cNvSpPr>
            <a:spLocks noGrp="1"/>
          </p:cNvSpPr>
          <p:nvPr>
            <p:ph type="title"/>
          </p:nvPr>
        </p:nvSpPr>
        <p:spPr/>
        <p:txBody>
          <a:bodyPr>
            <a:normAutofit fontScale="90000"/>
          </a:bodyPr>
          <a:lstStyle/>
          <a:p>
            <a:r>
              <a:rPr lang="en-CA" sz="2200" dirty="0" smtClean="0"/>
              <a:t>Points Specifically Related to the Rate Increase</a:t>
            </a:r>
            <a:br>
              <a:rPr lang="en-CA" sz="2200" dirty="0" smtClean="0"/>
            </a:br>
            <a:r>
              <a:rPr lang="en-CA" sz="3100" dirty="0" smtClean="0"/>
              <a:t>Excerpts from the Rate Review Panel</a:t>
            </a:r>
            <a:br>
              <a:rPr lang="en-CA" sz="3100" dirty="0" smtClean="0"/>
            </a:br>
            <a:r>
              <a:rPr lang="en-CA" sz="3100" dirty="0" smtClean="0"/>
              <a:t>Terms of Reference</a:t>
            </a:r>
            <a:endParaRPr lang="en-CA" sz="31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8880"/>
            <a:ext cx="8604448" cy="211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7524328" y="2924944"/>
            <a:ext cx="10801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520" y="3140968"/>
            <a:ext cx="180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7544" y="1556792"/>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11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16832"/>
            <a:ext cx="8229600" cy="4090459"/>
          </a:xfrm>
        </p:spPr>
        <p:txBody>
          <a:bodyPr/>
          <a:lstStyle/>
          <a:p>
            <a:r>
              <a:rPr lang="en-CA" b="1" i="1" dirty="0" smtClean="0">
                <a:latin typeface="Arial Narrow" pitchFamily="34" charset="0"/>
              </a:rPr>
              <a:t>“SIECA strongly believes that SaskPower can achieve most, if not all, of its objectives by simply continuing to focus on controlling its spending and not continuing to increase sales rates.”</a:t>
            </a:r>
          </a:p>
          <a:p>
            <a:endParaRPr lang="en-CA" b="1" i="1" dirty="0">
              <a:latin typeface="Arial Narrow" pitchFamily="34" charset="0"/>
            </a:endParaRPr>
          </a:p>
          <a:p>
            <a:r>
              <a:rPr lang="en-CA" b="1" i="1" dirty="0" smtClean="0">
                <a:latin typeface="Arial Narrow" pitchFamily="34" charset="0"/>
              </a:rPr>
              <a:t>“SIECA would suggest that since SaskPower has had a rate increase in 2017 and that SaskPower’s response to the consultant’s final report needs analysis and assessment;  SaskPower should not be requesting a 5.1% rate increase effective March 1, 2018, but rather bringing forward a rate increase later in 2018 if necessary after all information is analyzed.”</a:t>
            </a:r>
          </a:p>
          <a:p>
            <a:endParaRPr lang="en-CA" b="1" i="1" dirty="0">
              <a:latin typeface="Arial Narrow" pitchFamily="34" charset="0"/>
            </a:endParaRPr>
          </a:p>
          <a:p>
            <a:endParaRPr lang="en-CA" b="1" i="1" dirty="0">
              <a:latin typeface="Arial Narrow" pitchFamily="34" charset="0"/>
            </a:endParaRPr>
          </a:p>
        </p:txBody>
      </p:sp>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16</a:t>
            </a:fld>
            <a:endParaRPr lang="en-US"/>
          </a:p>
        </p:txBody>
      </p:sp>
      <p:sp>
        <p:nvSpPr>
          <p:cNvPr id="4" name="Title 3"/>
          <p:cNvSpPr>
            <a:spLocks noGrp="1"/>
          </p:cNvSpPr>
          <p:nvPr>
            <p:ph type="title"/>
          </p:nvPr>
        </p:nvSpPr>
        <p:spPr/>
        <p:txBody>
          <a:bodyPr>
            <a:normAutofit fontScale="90000"/>
          </a:bodyPr>
          <a:lstStyle/>
          <a:p>
            <a:pPr>
              <a:lnSpc>
                <a:spcPts val="3360"/>
              </a:lnSpc>
            </a:pPr>
            <a:r>
              <a:rPr lang="en-CA" sz="2200" dirty="0" smtClean="0"/>
              <a:t>Points Specifically Related to the Rate Increase</a:t>
            </a:r>
            <a:br>
              <a:rPr lang="en-CA" sz="2200" dirty="0" smtClean="0"/>
            </a:br>
            <a:r>
              <a:rPr lang="en-CA" sz="3100" dirty="0" smtClean="0"/>
              <a:t>Selected Points Drawn from the SIECA Brief</a:t>
            </a:r>
            <a:endParaRPr lang="en-CA" sz="3100" dirty="0"/>
          </a:p>
        </p:txBody>
      </p:sp>
      <p:cxnSp>
        <p:nvCxnSpPr>
          <p:cNvPr id="8" name="Straight Connector 7"/>
          <p:cNvCxnSpPr/>
          <p:nvPr/>
        </p:nvCxnSpPr>
        <p:spPr>
          <a:xfrm>
            <a:off x="467544" y="1484784"/>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79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16832"/>
            <a:ext cx="8229600" cy="4090459"/>
          </a:xfrm>
        </p:spPr>
        <p:txBody>
          <a:bodyPr/>
          <a:lstStyle/>
          <a:p>
            <a:endParaRPr lang="en-CA" b="1" i="1" dirty="0">
              <a:latin typeface="Arial Narrow" pitchFamily="34" charset="0"/>
            </a:endParaRPr>
          </a:p>
          <a:p>
            <a:endParaRPr lang="en-CA" b="1" i="1" dirty="0">
              <a:latin typeface="Arial Narrow" pitchFamily="34" charset="0"/>
            </a:endParaRPr>
          </a:p>
        </p:txBody>
      </p:sp>
      <p:sp>
        <p:nvSpPr>
          <p:cNvPr id="3" name="Slide Number Placeholder 2"/>
          <p:cNvSpPr>
            <a:spLocks noGrp="1"/>
          </p:cNvSpPr>
          <p:nvPr>
            <p:ph type="sldNum" sz="quarter" idx="12"/>
          </p:nvPr>
        </p:nvSpPr>
        <p:spPr/>
        <p:txBody>
          <a:bodyPr/>
          <a:lstStyle/>
          <a:p>
            <a:fld id="{19798EB5-FE71-4396-83E0-9AC1817C120B}" type="slidenum">
              <a:rPr lang="en-US" smtClean="0"/>
              <a:pPr/>
              <a:t>17</a:t>
            </a:fld>
            <a:endParaRPr lang="en-US"/>
          </a:p>
        </p:txBody>
      </p:sp>
      <p:sp>
        <p:nvSpPr>
          <p:cNvPr id="4" name="Title 3"/>
          <p:cNvSpPr>
            <a:spLocks noGrp="1"/>
          </p:cNvSpPr>
          <p:nvPr>
            <p:ph type="title"/>
          </p:nvPr>
        </p:nvSpPr>
        <p:spPr>
          <a:xfrm>
            <a:off x="457200" y="116632"/>
            <a:ext cx="8229600" cy="1143000"/>
          </a:xfrm>
        </p:spPr>
        <p:txBody>
          <a:bodyPr>
            <a:normAutofit/>
          </a:bodyPr>
          <a:lstStyle/>
          <a:p>
            <a:pPr>
              <a:lnSpc>
                <a:spcPts val="3360"/>
              </a:lnSpc>
            </a:pPr>
            <a:r>
              <a:rPr lang="en-CA" sz="2000" dirty="0" smtClean="0"/>
              <a:t>Points Specifically Related to the Rate Increase</a:t>
            </a:r>
            <a:br>
              <a:rPr lang="en-CA" sz="2000" dirty="0" smtClean="0"/>
            </a:br>
            <a:r>
              <a:rPr lang="en-CA" dirty="0" smtClean="0"/>
              <a:t>A Review of Return on Equity </a:t>
            </a:r>
            <a:endParaRPr lang="en-CA" dirty="0"/>
          </a:p>
        </p:txBody>
      </p:sp>
      <p:cxnSp>
        <p:nvCxnSpPr>
          <p:cNvPr id="8" name="Straight Connector 7"/>
          <p:cNvCxnSpPr/>
          <p:nvPr/>
        </p:nvCxnSpPr>
        <p:spPr>
          <a:xfrm>
            <a:off x="467544" y="1268760"/>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794708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4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18</a:t>
            </a:fld>
            <a:endParaRPr lang="en-US"/>
          </a:p>
        </p:txBody>
      </p:sp>
      <p:sp>
        <p:nvSpPr>
          <p:cNvPr id="4" name="Title 3"/>
          <p:cNvSpPr>
            <a:spLocks noGrp="1"/>
          </p:cNvSpPr>
          <p:nvPr>
            <p:ph type="title"/>
          </p:nvPr>
        </p:nvSpPr>
        <p:spPr>
          <a:xfrm>
            <a:off x="457200" y="260648"/>
            <a:ext cx="8229600" cy="1143000"/>
          </a:xfrm>
        </p:spPr>
        <p:txBody>
          <a:bodyPr/>
          <a:lstStyle/>
          <a:p>
            <a:r>
              <a:rPr lang="en-CA" dirty="0"/>
              <a:t>Excerpts from the Rate Review Panel</a:t>
            </a:r>
            <a:br>
              <a:rPr lang="en-CA" dirty="0"/>
            </a:br>
            <a:r>
              <a:rPr lang="en-CA" dirty="0"/>
              <a:t>Terms of Reference</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24" y="1841312"/>
            <a:ext cx="8490148" cy="201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5580112" y="2204864"/>
            <a:ext cx="79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99792" y="2996952"/>
            <a:ext cx="864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7544" y="1484784"/>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9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28800"/>
            <a:ext cx="8229600" cy="4392488"/>
          </a:xfrm>
        </p:spPr>
        <p:txBody>
          <a:bodyPr>
            <a:normAutofit/>
          </a:bodyPr>
          <a:lstStyle/>
          <a:p>
            <a:r>
              <a:rPr lang="en-CA" b="1" dirty="0" smtClean="0">
                <a:latin typeface="Arial Narrow" pitchFamily="34" charset="0"/>
              </a:rPr>
              <a:t>There is some question that SaskPower needs the (or the full) rate increase to meet their ROE “target”.  Why not err on the customer side?</a:t>
            </a:r>
          </a:p>
          <a:p>
            <a:pPr indent="0">
              <a:lnSpc>
                <a:spcPts val="1800"/>
              </a:lnSpc>
              <a:spcBef>
                <a:spcPts val="0"/>
              </a:spcBef>
            </a:pPr>
            <a:endParaRPr lang="en-CA" b="1" dirty="0" smtClean="0">
              <a:latin typeface="Arial Narrow" pitchFamily="34" charset="0"/>
            </a:endParaRPr>
          </a:p>
          <a:p>
            <a:r>
              <a:rPr lang="en-CA" b="1" dirty="0" smtClean="0">
                <a:latin typeface="Arial Narrow" pitchFamily="34" charset="0"/>
              </a:rPr>
              <a:t>There are more questions as to the fairness of going straight to that target when it is described in the CIC Minister’s Terms of Reference</a:t>
            </a:r>
            <a:r>
              <a:rPr lang="en-CA" b="1" dirty="0">
                <a:latin typeface="Arial Narrow" pitchFamily="34" charset="0"/>
              </a:rPr>
              <a:t> </a:t>
            </a:r>
            <a:r>
              <a:rPr lang="en-CA" b="1" dirty="0" smtClean="0">
                <a:latin typeface="Arial Narrow" pitchFamily="34" charset="0"/>
              </a:rPr>
              <a:t>as a “</a:t>
            </a:r>
            <a:r>
              <a:rPr lang="en-CA" b="1" u="sng" dirty="0" smtClean="0">
                <a:latin typeface="Arial Narrow" pitchFamily="34" charset="0"/>
              </a:rPr>
              <a:t>long </a:t>
            </a:r>
            <a:r>
              <a:rPr lang="en-CA" b="1" u="sng" dirty="0">
                <a:latin typeface="Arial Narrow" pitchFamily="34" charset="0"/>
              </a:rPr>
              <a:t>term </a:t>
            </a:r>
            <a:r>
              <a:rPr lang="en-CA" b="1" dirty="0">
                <a:latin typeface="Arial Narrow" pitchFamily="34" charset="0"/>
              </a:rPr>
              <a:t>target</a:t>
            </a:r>
            <a:r>
              <a:rPr lang="en-CA" b="1" dirty="0" smtClean="0">
                <a:latin typeface="Arial Narrow" pitchFamily="34" charset="0"/>
              </a:rPr>
              <a:t>”.</a:t>
            </a:r>
          </a:p>
          <a:p>
            <a:pPr indent="0">
              <a:lnSpc>
                <a:spcPts val="1800"/>
              </a:lnSpc>
              <a:spcBef>
                <a:spcPts val="0"/>
              </a:spcBef>
            </a:pPr>
            <a:endParaRPr lang="en-CA" b="1" dirty="0">
              <a:latin typeface="Arial Narrow" pitchFamily="34" charset="0"/>
            </a:endParaRPr>
          </a:p>
          <a:p>
            <a:r>
              <a:rPr lang="en-CA" b="1" dirty="0" smtClean="0">
                <a:latin typeface="Arial Narrow" pitchFamily="34" charset="0"/>
              </a:rPr>
              <a:t>A Cost of Service Study has been completed.  That study identifies a need to rate rebalance.  Why put a large rate increase (and 5% is large) through when evidence exists that some customers are not being equitably treated?  Why not implement a smaller, or no increase, and get it right some several months later?</a:t>
            </a:r>
          </a:p>
          <a:p>
            <a:endParaRPr lang="en-CA" b="1" dirty="0">
              <a:latin typeface="Arial Narrow" pitchFamily="34" charset="0"/>
            </a:endParaRPr>
          </a:p>
          <a:p>
            <a:endParaRPr lang="en-CA" b="1" i="1" dirty="0">
              <a:latin typeface="Arial Narrow" pitchFamily="34" charset="0"/>
            </a:endParaRPr>
          </a:p>
        </p:txBody>
      </p:sp>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19</a:t>
            </a:fld>
            <a:endParaRPr lang="en-US"/>
          </a:p>
        </p:txBody>
      </p:sp>
      <p:sp>
        <p:nvSpPr>
          <p:cNvPr id="4" name="Title 3"/>
          <p:cNvSpPr>
            <a:spLocks noGrp="1"/>
          </p:cNvSpPr>
          <p:nvPr>
            <p:ph type="title"/>
          </p:nvPr>
        </p:nvSpPr>
        <p:spPr>
          <a:xfrm>
            <a:off x="457200" y="188640"/>
            <a:ext cx="8229600" cy="1143000"/>
          </a:xfrm>
        </p:spPr>
        <p:txBody>
          <a:bodyPr>
            <a:normAutofit/>
          </a:bodyPr>
          <a:lstStyle/>
          <a:p>
            <a:pPr>
              <a:lnSpc>
                <a:spcPts val="3360"/>
              </a:lnSpc>
            </a:pPr>
            <a:r>
              <a:rPr lang="en-CA" sz="2200" dirty="0" smtClean="0"/>
              <a:t>Points Specifically Related to the Rate Increase</a:t>
            </a:r>
            <a:br>
              <a:rPr lang="en-CA" sz="2200" dirty="0" smtClean="0"/>
            </a:br>
            <a:r>
              <a:rPr lang="en-CA" dirty="0" smtClean="0"/>
              <a:t>Some Points to Ponder</a:t>
            </a:r>
            <a:endParaRPr lang="en-CA" dirty="0"/>
          </a:p>
        </p:txBody>
      </p:sp>
      <p:cxnSp>
        <p:nvCxnSpPr>
          <p:cNvPr id="8" name="Straight Connector 7"/>
          <p:cNvCxnSpPr/>
          <p:nvPr/>
        </p:nvCxnSpPr>
        <p:spPr>
          <a:xfrm>
            <a:off x="467544" y="1412776"/>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40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628800"/>
            <a:ext cx="8229600" cy="4392488"/>
          </a:xfrm>
        </p:spPr>
        <p:txBody>
          <a:bodyPr>
            <a:normAutofit/>
          </a:bodyPr>
          <a:lstStyle/>
          <a:p>
            <a:pPr marL="566928" indent="-457200">
              <a:spcBef>
                <a:spcPts val="0"/>
              </a:spcBef>
              <a:buFont typeface="+mj-lt"/>
              <a:buAutoNum type="arabicPeriod"/>
            </a:pPr>
            <a:r>
              <a:rPr lang="en-US" b="1" dirty="0" smtClean="0"/>
              <a:t>Information on Meadow Lake Mechanical Pulp (MLMP) as it relates to sector/regional importance and why power rate increases are such an issue,</a:t>
            </a:r>
          </a:p>
          <a:p>
            <a:pPr marL="822960" lvl="1" indent="-457200">
              <a:spcBef>
                <a:spcPts val="0"/>
              </a:spcBef>
            </a:pPr>
            <a:endParaRPr lang="en-US" b="1" dirty="0"/>
          </a:p>
          <a:p>
            <a:pPr marL="566928" indent="-457200">
              <a:spcBef>
                <a:spcPts val="0"/>
              </a:spcBef>
              <a:buFont typeface="+mj-lt"/>
              <a:buAutoNum type="arabicPeriod"/>
            </a:pPr>
            <a:r>
              <a:rPr lang="en-US" b="1" dirty="0" smtClean="0"/>
              <a:t>MLMP’s competition and their power cost circumstances,</a:t>
            </a:r>
          </a:p>
          <a:p>
            <a:pPr marL="109728" indent="0">
              <a:spcBef>
                <a:spcPts val="0"/>
              </a:spcBef>
              <a:buNone/>
            </a:pPr>
            <a:endParaRPr lang="en-US" b="1" dirty="0" smtClean="0"/>
          </a:p>
          <a:p>
            <a:pPr marL="566928" indent="-457200">
              <a:spcBef>
                <a:spcPts val="0"/>
              </a:spcBef>
              <a:buFont typeface="+mj-lt"/>
              <a:buAutoNum type="arabicPeriod" startAt="3"/>
            </a:pPr>
            <a:r>
              <a:rPr lang="en-US" b="1" dirty="0" smtClean="0"/>
              <a:t>A summary of past/proposed power rate increases,</a:t>
            </a:r>
          </a:p>
          <a:p>
            <a:pPr marL="566928" indent="-457200">
              <a:spcBef>
                <a:spcPts val="0"/>
              </a:spcBef>
              <a:buFont typeface="+mj-lt"/>
              <a:buAutoNum type="arabicPeriod" startAt="3"/>
            </a:pPr>
            <a:endParaRPr lang="en-US" b="1" dirty="0" smtClean="0"/>
          </a:p>
          <a:p>
            <a:pPr marL="566928" indent="-457200">
              <a:spcBef>
                <a:spcPts val="0"/>
              </a:spcBef>
              <a:buFont typeface="+mj-lt"/>
              <a:buAutoNum type="arabicPeriod" startAt="3"/>
            </a:pPr>
            <a:r>
              <a:rPr lang="en-US" b="1" dirty="0" smtClean="0"/>
              <a:t>Points related to the proposed increases,</a:t>
            </a:r>
          </a:p>
          <a:p>
            <a:pPr marL="566928" indent="-457200">
              <a:spcBef>
                <a:spcPts val="0"/>
              </a:spcBef>
              <a:buFont typeface="+mj-lt"/>
              <a:buAutoNum type="arabicPeriod" startAt="3"/>
            </a:pPr>
            <a:endParaRPr lang="en-US" b="1" dirty="0"/>
          </a:p>
          <a:p>
            <a:pPr marL="566928" indent="-457200">
              <a:spcBef>
                <a:spcPts val="0"/>
              </a:spcBef>
              <a:buFont typeface="+mj-lt"/>
              <a:buAutoNum type="arabicPeriod" startAt="3"/>
            </a:pPr>
            <a:r>
              <a:rPr lang="en-US" b="1" dirty="0" smtClean="0"/>
              <a:t>Recommendations for the Panel to consider.</a:t>
            </a:r>
          </a:p>
          <a:p>
            <a:pPr marL="566928" indent="-457200">
              <a:spcBef>
                <a:spcPts val="0"/>
              </a:spcBef>
              <a:buFont typeface="+mj-lt"/>
              <a:buAutoNum type="arabicPeriod" startAt="3"/>
            </a:pPr>
            <a:endParaRPr lang="en-US" b="1" dirty="0" smtClean="0"/>
          </a:p>
          <a:p>
            <a:pPr marL="109728" indent="0">
              <a:spcBef>
                <a:spcPts val="0"/>
              </a:spcBef>
              <a:buNone/>
            </a:pPr>
            <a:endParaRPr lang="en-US" b="1" dirty="0" smtClean="0"/>
          </a:p>
          <a:p>
            <a:pPr marL="566928" indent="-457200">
              <a:spcBef>
                <a:spcPts val="0"/>
              </a:spcBef>
              <a:buNone/>
            </a:pPr>
            <a:endParaRPr lang="en-US" b="1" dirty="0" smtClean="0"/>
          </a:p>
          <a:p>
            <a:pPr marL="109728" indent="0">
              <a:spcBef>
                <a:spcPts val="0"/>
              </a:spcBef>
              <a:buNone/>
            </a:pPr>
            <a:endParaRPr lang="en-US" dirty="0" smtClean="0"/>
          </a:p>
          <a:p>
            <a:pPr marL="566928" indent="-457200">
              <a:spcBef>
                <a:spcPts val="0"/>
              </a:spcBef>
              <a:buFont typeface="+mj-lt"/>
              <a:buAutoNum type="arabicPeriod"/>
            </a:pPr>
            <a:endParaRPr lang="en-US" dirty="0" smtClean="0"/>
          </a:p>
          <a:p>
            <a:pPr marL="566928" indent="-457200">
              <a:spcBef>
                <a:spcPts val="0"/>
              </a:spcBef>
              <a:buFont typeface="+mj-lt"/>
              <a:buAutoNum type="arabicPeriod"/>
            </a:pPr>
            <a:endParaRPr lang="en-US" dirty="0" smtClean="0"/>
          </a:p>
        </p:txBody>
      </p:sp>
      <p:sp>
        <p:nvSpPr>
          <p:cNvPr id="3" name="Footer Placeholder 2"/>
          <p:cNvSpPr>
            <a:spLocks noGrp="1"/>
          </p:cNvSpPr>
          <p:nvPr>
            <p:ph type="ftr" sz="quarter" idx="11"/>
          </p:nvPr>
        </p:nvSpPr>
        <p:spPr/>
        <p:txBody>
          <a:bodyPr/>
          <a:lstStyle/>
          <a:p>
            <a:r>
              <a:rPr lang="en-US" dirty="0" smtClean="0"/>
              <a:t>© 2016 Paper Excellence Canada </a:t>
            </a:r>
          </a:p>
        </p:txBody>
      </p:sp>
      <p:sp>
        <p:nvSpPr>
          <p:cNvPr id="4" name="Slide Number Placeholder 3"/>
          <p:cNvSpPr>
            <a:spLocks noGrp="1"/>
          </p:cNvSpPr>
          <p:nvPr>
            <p:ph type="sldNum" sz="quarter" idx="12"/>
          </p:nvPr>
        </p:nvSpPr>
        <p:spPr/>
        <p:txBody>
          <a:bodyPr/>
          <a:lstStyle/>
          <a:p>
            <a:fld id="{19798EB5-FE71-4396-83E0-9AC1817C120B}" type="slidenum">
              <a:rPr lang="en-US" smtClean="0"/>
              <a:pPr/>
              <a:t>2</a:t>
            </a:fld>
            <a:endParaRPr lang="en-US" dirty="0"/>
          </a:p>
        </p:txBody>
      </p:sp>
      <p:sp>
        <p:nvSpPr>
          <p:cNvPr id="5" name="Title 4"/>
          <p:cNvSpPr>
            <a:spLocks noGrp="1"/>
          </p:cNvSpPr>
          <p:nvPr>
            <p:ph type="title"/>
          </p:nvPr>
        </p:nvSpPr>
        <p:spPr>
          <a:xfrm>
            <a:off x="457200" y="188640"/>
            <a:ext cx="8229600" cy="1143000"/>
          </a:xfrm>
        </p:spPr>
        <p:txBody>
          <a:bodyPr>
            <a:normAutofit/>
          </a:bodyPr>
          <a:lstStyle/>
          <a:p>
            <a:pPr>
              <a:lnSpc>
                <a:spcPts val="3900"/>
              </a:lnSpc>
            </a:pPr>
            <a:r>
              <a:rPr lang="en-US" dirty="0" smtClean="0"/>
              <a:t>Flow of the Presentation</a:t>
            </a:r>
            <a:endParaRPr lang="en-US" sz="2800" dirty="0"/>
          </a:p>
        </p:txBody>
      </p:sp>
      <p:cxnSp>
        <p:nvCxnSpPr>
          <p:cNvPr id="6" name="Straight Connector 5"/>
          <p:cNvCxnSpPr/>
          <p:nvPr/>
        </p:nvCxnSpPr>
        <p:spPr>
          <a:xfrm>
            <a:off x="467544" y="1196752"/>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0808"/>
            <a:ext cx="8229600" cy="4392488"/>
          </a:xfrm>
        </p:spPr>
        <p:txBody>
          <a:bodyPr>
            <a:normAutofit lnSpcReduction="10000"/>
          </a:bodyPr>
          <a:lstStyle/>
          <a:p>
            <a:pPr marL="109728" indent="0">
              <a:buNone/>
            </a:pPr>
            <a:r>
              <a:rPr lang="en-CA" b="1" dirty="0" smtClean="0">
                <a:latin typeface="Arial Narrow" pitchFamily="34" charset="0"/>
              </a:rPr>
              <a:t>The following are recommendations put forward for the Rate Review Panel to consider;</a:t>
            </a:r>
          </a:p>
          <a:p>
            <a:pPr marL="109728" indent="0">
              <a:lnSpc>
                <a:spcPts val="1600"/>
              </a:lnSpc>
              <a:spcBef>
                <a:spcPts val="0"/>
              </a:spcBef>
              <a:buNone/>
            </a:pPr>
            <a:endParaRPr lang="en-CA" b="1" dirty="0" smtClean="0">
              <a:latin typeface="Arial Narrow" pitchFamily="34" charset="0"/>
            </a:endParaRPr>
          </a:p>
          <a:p>
            <a:r>
              <a:rPr lang="en-CA" b="1" dirty="0" smtClean="0">
                <a:latin typeface="Arial Narrow" pitchFamily="34" charset="0"/>
              </a:rPr>
              <a:t>That the March 1, 2018 increase be reduced by at least 50%,</a:t>
            </a:r>
          </a:p>
          <a:p>
            <a:pPr>
              <a:lnSpc>
                <a:spcPts val="1600"/>
              </a:lnSpc>
              <a:spcBef>
                <a:spcPts val="0"/>
              </a:spcBef>
            </a:pPr>
            <a:endParaRPr lang="en-CA" b="1" dirty="0" smtClean="0">
              <a:latin typeface="Arial Narrow" pitchFamily="34" charset="0"/>
            </a:endParaRPr>
          </a:p>
          <a:p>
            <a:r>
              <a:rPr lang="en-CA" b="1" dirty="0" smtClean="0">
                <a:latin typeface="Arial Narrow" pitchFamily="34" charset="0"/>
              </a:rPr>
              <a:t>That the Panel provides direction to SaskPower to aggressively review capital expenditures including the setting a “target” percentage for deferral or reduction over the next two years,</a:t>
            </a:r>
          </a:p>
          <a:p>
            <a:pPr>
              <a:lnSpc>
                <a:spcPts val="1600"/>
              </a:lnSpc>
              <a:spcBef>
                <a:spcPts val="0"/>
              </a:spcBef>
            </a:pPr>
            <a:endParaRPr lang="en-CA" b="1" dirty="0">
              <a:latin typeface="Arial Narrow" pitchFamily="34" charset="0"/>
            </a:endParaRPr>
          </a:p>
          <a:p>
            <a:r>
              <a:rPr lang="en-CA" b="1" dirty="0" smtClean="0">
                <a:latin typeface="Arial Narrow" pitchFamily="34" charset="0"/>
              </a:rPr>
              <a:t>Only in the event SaskPower is not achieving balanced financial metrics, later in 2018 SaskPower would submit another rate increase application, with this one incorporating the findings of the COSS and which includes addressing any biases in the R/RR between classes of service.</a:t>
            </a:r>
          </a:p>
          <a:p>
            <a:endParaRPr lang="en-CA" b="1" dirty="0" smtClean="0">
              <a:latin typeface="Arial Narrow" pitchFamily="34" charset="0"/>
            </a:endParaRPr>
          </a:p>
          <a:p>
            <a:pPr indent="0">
              <a:lnSpc>
                <a:spcPts val="2000"/>
              </a:lnSpc>
              <a:spcBef>
                <a:spcPts val="0"/>
              </a:spcBef>
            </a:pPr>
            <a:endParaRPr lang="en-CA" b="1" dirty="0">
              <a:latin typeface="Arial Narrow" pitchFamily="34" charset="0"/>
            </a:endParaRPr>
          </a:p>
          <a:p>
            <a:endParaRPr lang="en-CA" b="1" dirty="0">
              <a:latin typeface="Arial Narrow" pitchFamily="34" charset="0"/>
            </a:endParaRPr>
          </a:p>
          <a:p>
            <a:endParaRPr lang="en-CA" b="1" i="1" dirty="0">
              <a:latin typeface="Arial Narrow" pitchFamily="34" charset="0"/>
            </a:endParaRPr>
          </a:p>
        </p:txBody>
      </p:sp>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20</a:t>
            </a:fld>
            <a:endParaRPr lang="en-US"/>
          </a:p>
        </p:txBody>
      </p:sp>
      <p:sp>
        <p:nvSpPr>
          <p:cNvPr id="4" name="Title 3"/>
          <p:cNvSpPr>
            <a:spLocks noGrp="1"/>
          </p:cNvSpPr>
          <p:nvPr>
            <p:ph type="title"/>
          </p:nvPr>
        </p:nvSpPr>
        <p:spPr>
          <a:xfrm>
            <a:off x="457200" y="188640"/>
            <a:ext cx="8229600" cy="1143000"/>
          </a:xfrm>
        </p:spPr>
        <p:txBody>
          <a:bodyPr>
            <a:normAutofit/>
          </a:bodyPr>
          <a:lstStyle/>
          <a:p>
            <a:pPr>
              <a:lnSpc>
                <a:spcPts val="3360"/>
              </a:lnSpc>
            </a:pPr>
            <a:r>
              <a:rPr lang="en-CA" sz="2200" dirty="0" smtClean="0"/>
              <a:t>Points Specifically Related to the Rate Increase</a:t>
            </a:r>
            <a:br>
              <a:rPr lang="en-CA" sz="2200" dirty="0" smtClean="0"/>
            </a:br>
            <a:r>
              <a:rPr lang="en-CA" dirty="0" smtClean="0"/>
              <a:t>Recommendations for the Panel to Consider</a:t>
            </a:r>
            <a:endParaRPr lang="en-CA" dirty="0"/>
          </a:p>
        </p:txBody>
      </p:sp>
      <p:cxnSp>
        <p:nvCxnSpPr>
          <p:cNvPr id="8" name="Straight Connector 7"/>
          <p:cNvCxnSpPr/>
          <p:nvPr/>
        </p:nvCxnSpPr>
        <p:spPr>
          <a:xfrm>
            <a:off x="467544" y="1412776"/>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68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Paper Excellence Canada </a:t>
            </a:r>
            <a:endParaRPr lang="en-US" dirty="0" smtClean="0"/>
          </a:p>
        </p:txBody>
      </p:sp>
      <p:sp>
        <p:nvSpPr>
          <p:cNvPr id="3" name="Slide Number Placeholder 2"/>
          <p:cNvSpPr>
            <a:spLocks noGrp="1"/>
          </p:cNvSpPr>
          <p:nvPr>
            <p:ph type="sldNum" sz="quarter" idx="12"/>
          </p:nvPr>
        </p:nvSpPr>
        <p:spPr/>
        <p:txBody>
          <a:bodyPr/>
          <a:lstStyle/>
          <a:p>
            <a:fld id="{19798EB5-FE71-4396-83E0-9AC1817C120B}" type="slidenum">
              <a:rPr lang="en-US" smtClean="0"/>
              <a:pPr/>
              <a:t>21</a:t>
            </a:fld>
            <a:endParaRPr lang="en-US"/>
          </a:p>
        </p:txBody>
      </p:sp>
      <p:sp>
        <p:nvSpPr>
          <p:cNvPr id="4" name="Title 3"/>
          <p:cNvSpPr>
            <a:spLocks noGrp="1"/>
          </p:cNvSpPr>
          <p:nvPr>
            <p:ph type="title"/>
          </p:nvPr>
        </p:nvSpPr>
        <p:spPr>
          <a:xfrm>
            <a:off x="457200" y="2276872"/>
            <a:ext cx="8229600" cy="1944216"/>
          </a:xfrm>
        </p:spPr>
        <p:txBody>
          <a:bodyPr>
            <a:normAutofit/>
          </a:bodyPr>
          <a:lstStyle/>
          <a:p>
            <a:pPr algn="ctr"/>
            <a:r>
              <a:rPr lang="en-CA" sz="3200" dirty="0" smtClean="0"/>
              <a:t>Thank you for your attention.  </a:t>
            </a:r>
            <a:br>
              <a:rPr lang="en-CA" sz="3200" dirty="0" smtClean="0"/>
            </a:br>
            <a:r>
              <a:rPr lang="en-CA" sz="3200" dirty="0"/>
              <a:t/>
            </a:r>
            <a:br>
              <a:rPr lang="en-CA" sz="3200" dirty="0"/>
            </a:br>
            <a:r>
              <a:rPr lang="en-CA" sz="3200" dirty="0" smtClean="0"/>
              <a:t>Any questions?</a:t>
            </a:r>
            <a:endParaRPr lang="en-CA" sz="3200" dirty="0"/>
          </a:p>
        </p:txBody>
      </p:sp>
    </p:spTree>
    <p:extLst>
      <p:ext uri="{BB962C8B-B14F-4D97-AF65-F5344CB8AC3E}">
        <p14:creationId xmlns:p14="http://schemas.microsoft.com/office/powerpoint/2010/main" val="191255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132856"/>
            <a:ext cx="8229600" cy="4032448"/>
          </a:xfrm>
        </p:spPr>
        <p:txBody>
          <a:bodyPr>
            <a:normAutofit/>
          </a:bodyPr>
          <a:lstStyle/>
          <a:p>
            <a:pPr>
              <a:lnSpc>
                <a:spcPts val="4000"/>
              </a:lnSpc>
              <a:spcBef>
                <a:spcPts val="0"/>
              </a:spcBef>
            </a:pPr>
            <a:r>
              <a:rPr lang="en-US" dirty="0" smtClean="0"/>
              <a:t>Gross Domestic Product Impact:			$204,600,000</a:t>
            </a:r>
          </a:p>
          <a:p>
            <a:pPr>
              <a:lnSpc>
                <a:spcPts val="4000"/>
              </a:lnSpc>
              <a:spcBef>
                <a:spcPts val="0"/>
              </a:spcBef>
            </a:pPr>
            <a:r>
              <a:rPr lang="en-US" dirty="0" smtClean="0"/>
              <a:t>Direct/Indirect/Induced Employment:		     716 jobs </a:t>
            </a:r>
          </a:p>
          <a:p>
            <a:pPr>
              <a:lnSpc>
                <a:spcPts val="4000"/>
              </a:lnSpc>
              <a:spcBef>
                <a:spcPts val="0"/>
              </a:spcBef>
            </a:pPr>
            <a:r>
              <a:rPr lang="en-US" dirty="0" smtClean="0"/>
              <a:t>Labour Income:					$45,700,000</a:t>
            </a:r>
          </a:p>
          <a:p>
            <a:pPr>
              <a:lnSpc>
                <a:spcPts val="4000"/>
              </a:lnSpc>
              <a:spcBef>
                <a:spcPts val="0"/>
              </a:spcBef>
            </a:pPr>
            <a:r>
              <a:rPr lang="en-US" dirty="0" smtClean="0"/>
              <a:t>Taxes/Resource Revenue Generated:			$41,500,000</a:t>
            </a:r>
          </a:p>
          <a:p>
            <a:pPr>
              <a:lnSpc>
                <a:spcPts val="4000"/>
              </a:lnSpc>
              <a:spcBef>
                <a:spcPts val="0"/>
              </a:spcBef>
            </a:pPr>
            <a:r>
              <a:rPr lang="en-US" dirty="0" smtClean="0"/>
              <a:t>Only user of softwood chips in Saskatchewan:	 350,000+  m</a:t>
            </a:r>
            <a:r>
              <a:rPr lang="en-US" baseline="30000" dirty="0" smtClean="0"/>
              <a:t>3</a:t>
            </a:r>
          </a:p>
          <a:p>
            <a:pPr algn="ctr">
              <a:lnSpc>
                <a:spcPts val="2500"/>
              </a:lnSpc>
              <a:spcBef>
                <a:spcPts val="0"/>
              </a:spcBef>
              <a:buNone/>
            </a:pPr>
            <a:endParaRPr lang="en-US" dirty="0" smtClean="0"/>
          </a:p>
          <a:p>
            <a:pPr algn="ctr">
              <a:lnSpc>
                <a:spcPts val="4000"/>
              </a:lnSpc>
              <a:spcBef>
                <a:spcPts val="0"/>
              </a:spcBef>
              <a:buNone/>
            </a:pPr>
            <a:r>
              <a:rPr lang="en-US" b="1" dirty="0" smtClean="0"/>
              <a:t>It is </a:t>
            </a:r>
            <a:r>
              <a:rPr lang="en-US" b="1" u="sng" dirty="0" smtClean="0"/>
              <a:t>the anchor </a:t>
            </a:r>
            <a:r>
              <a:rPr lang="en-US" b="1" dirty="0" smtClean="0"/>
              <a:t>of the integrated Saskatchewan Forest Industry. </a:t>
            </a:r>
          </a:p>
          <a:p>
            <a:pPr algn="ctr">
              <a:lnSpc>
                <a:spcPts val="4000"/>
              </a:lnSpc>
              <a:spcBef>
                <a:spcPts val="0"/>
              </a:spcBef>
              <a:buNone/>
            </a:pPr>
            <a:endParaRPr lang="en-US" b="1" dirty="0" smtClean="0"/>
          </a:p>
          <a:p>
            <a:pPr algn="ctr">
              <a:lnSpc>
                <a:spcPts val="4000"/>
              </a:lnSpc>
              <a:spcBef>
                <a:spcPts val="0"/>
              </a:spcBef>
              <a:buNone/>
            </a:pPr>
            <a:endParaRPr lang="en-US" b="1" dirty="0" smtClean="0"/>
          </a:p>
          <a:p>
            <a:pPr>
              <a:lnSpc>
                <a:spcPct val="150000"/>
              </a:lnSpc>
              <a:spcBef>
                <a:spcPts val="0"/>
              </a:spcBef>
            </a:pPr>
            <a:endParaRPr lang="en-US" baseline="30000" dirty="0" smtClean="0"/>
          </a:p>
          <a:p>
            <a:pPr>
              <a:lnSpc>
                <a:spcPct val="150000"/>
              </a:lnSpc>
              <a:spcBef>
                <a:spcPts val="0"/>
              </a:spcBef>
            </a:pPr>
            <a:endParaRPr lang="en-US" baseline="30000" dirty="0" smtClean="0"/>
          </a:p>
          <a:p>
            <a:pPr>
              <a:lnSpc>
                <a:spcPct val="150000"/>
              </a:lnSpc>
              <a:spcBef>
                <a:spcPts val="0"/>
              </a:spcBef>
            </a:pPr>
            <a:endParaRPr lang="en-US" baseline="30000" dirty="0" smtClean="0"/>
          </a:p>
          <a:p>
            <a:endParaRPr lang="en-US" sz="2400" dirty="0" smtClean="0"/>
          </a:p>
          <a:p>
            <a:pPr>
              <a:lnSpc>
                <a:spcPts val="1200"/>
              </a:lnSpc>
              <a:buNone/>
            </a:pPr>
            <a:endParaRPr lang="en-US" sz="2400" dirty="0" smtClean="0"/>
          </a:p>
          <a:p>
            <a:endParaRPr lang="en-US" sz="2000" dirty="0" smtClean="0"/>
          </a:p>
          <a:p>
            <a:endParaRPr lang="en-US" sz="2000" dirty="0" smtClean="0"/>
          </a:p>
        </p:txBody>
      </p:sp>
      <p:sp>
        <p:nvSpPr>
          <p:cNvPr id="3" name="Footer Placeholder 2"/>
          <p:cNvSpPr>
            <a:spLocks noGrp="1"/>
          </p:cNvSpPr>
          <p:nvPr>
            <p:ph type="ftr" sz="quarter" idx="11"/>
          </p:nvPr>
        </p:nvSpPr>
        <p:spPr/>
        <p:txBody>
          <a:bodyPr/>
          <a:lstStyle/>
          <a:p>
            <a:r>
              <a:rPr lang="en-US" dirty="0" smtClean="0"/>
              <a:t>© 2016 Paper Excellence Canada </a:t>
            </a:r>
          </a:p>
        </p:txBody>
      </p:sp>
      <p:sp>
        <p:nvSpPr>
          <p:cNvPr id="4" name="Slide Number Placeholder 3"/>
          <p:cNvSpPr>
            <a:spLocks noGrp="1"/>
          </p:cNvSpPr>
          <p:nvPr>
            <p:ph type="sldNum" sz="quarter" idx="12"/>
          </p:nvPr>
        </p:nvSpPr>
        <p:spPr/>
        <p:txBody>
          <a:bodyPr/>
          <a:lstStyle/>
          <a:p>
            <a:fld id="{19798EB5-FE71-4396-83E0-9AC1817C120B}" type="slidenum">
              <a:rPr lang="en-US" smtClean="0"/>
              <a:pPr/>
              <a:t>3</a:t>
            </a:fld>
            <a:endParaRPr lang="en-US" dirty="0"/>
          </a:p>
        </p:txBody>
      </p:sp>
      <p:sp>
        <p:nvSpPr>
          <p:cNvPr id="5" name="Title 4"/>
          <p:cNvSpPr>
            <a:spLocks noGrp="1"/>
          </p:cNvSpPr>
          <p:nvPr>
            <p:ph type="title"/>
          </p:nvPr>
        </p:nvSpPr>
        <p:spPr>
          <a:xfrm>
            <a:off x="457200" y="341784"/>
            <a:ext cx="8229600" cy="1143000"/>
          </a:xfrm>
        </p:spPr>
        <p:txBody>
          <a:bodyPr>
            <a:normAutofit/>
          </a:bodyPr>
          <a:lstStyle/>
          <a:p>
            <a:pPr>
              <a:lnSpc>
                <a:spcPts val="3900"/>
              </a:lnSpc>
            </a:pPr>
            <a:r>
              <a:rPr lang="en-US" dirty="0" smtClean="0"/>
              <a:t>Meadow Lake Pulp – Economic/Social Impact</a:t>
            </a:r>
            <a:br>
              <a:rPr lang="en-US" dirty="0" smtClean="0"/>
            </a:br>
            <a:r>
              <a:rPr lang="en-US" sz="1600" dirty="0" smtClean="0"/>
              <a:t>From SJ Research Services Inc. Operations Benefit Footprint Study - 2016</a:t>
            </a:r>
            <a:endParaRPr lang="en-US" sz="2800" dirty="0"/>
          </a:p>
        </p:txBody>
      </p:sp>
      <p:cxnSp>
        <p:nvCxnSpPr>
          <p:cNvPr id="6" name="Straight Connector 5"/>
          <p:cNvCxnSpPr/>
          <p:nvPr/>
        </p:nvCxnSpPr>
        <p:spPr>
          <a:xfrm>
            <a:off x="467544" y="1628800"/>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2014 Paper Excellence Canada </a:t>
            </a:r>
            <a:endParaRPr lang="en-US" dirty="0" smtClean="0"/>
          </a:p>
        </p:txBody>
      </p:sp>
      <p:sp>
        <p:nvSpPr>
          <p:cNvPr id="4" name="Slide Number Placeholder 3"/>
          <p:cNvSpPr>
            <a:spLocks noGrp="1"/>
          </p:cNvSpPr>
          <p:nvPr>
            <p:ph type="sldNum" sz="quarter" idx="12"/>
          </p:nvPr>
        </p:nvSpPr>
        <p:spPr/>
        <p:txBody>
          <a:bodyPr/>
          <a:lstStyle/>
          <a:p>
            <a:fld id="{19798EB5-FE71-4396-83E0-9AC1817C120B}" type="slidenum">
              <a:rPr lang="en-US" smtClean="0"/>
              <a:pPr/>
              <a:t>4</a:t>
            </a:fld>
            <a:endParaRPr lang="en-US"/>
          </a:p>
        </p:txBody>
      </p:sp>
      <p:sp>
        <p:nvSpPr>
          <p:cNvPr id="5" name="Title 4"/>
          <p:cNvSpPr>
            <a:spLocks noGrp="1"/>
          </p:cNvSpPr>
          <p:nvPr>
            <p:ph type="title"/>
          </p:nvPr>
        </p:nvSpPr>
        <p:spPr>
          <a:xfrm>
            <a:off x="457200" y="274638"/>
            <a:ext cx="7931224" cy="778098"/>
          </a:xfrm>
        </p:spPr>
        <p:txBody>
          <a:bodyPr>
            <a:normAutofit/>
          </a:bodyPr>
          <a:lstStyle/>
          <a:p>
            <a:r>
              <a:rPr lang="en-CA" dirty="0" smtClean="0">
                <a:latin typeface="Arial" pitchFamily="34" charset="0"/>
                <a:cs typeface="Arial" pitchFamily="34" charset="0"/>
              </a:rPr>
              <a:t>The Context of Today’s Discussion</a:t>
            </a:r>
            <a:endParaRPr lang="en-CA" dirty="0">
              <a:latin typeface="Arial" pitchFamily="34" charset="0"/>
              <a:cs typeface="Arial" pitchFamily="34" charset="0"/>
            </a:endParaRPr>
          </a:p>
        </p:txBody>
      </p:sp>
      <p:pic>
        <p:nvPicPr>
          <p:cNvPr id="44034" name="Picture 2"/>
          <p:cNvPicPr>
            <a:picLocks noGrp="1" noChangeAspect="1" noChangeArrowheads="1"/>
          </p:cNvPicPr>
          <p:nvPr>
            <p:ph idx="1"/>
          </p:nvPr>
        </p:nvPicPr>
        <p:blipFill>
          <a:blip r:embed="rId3" cstate="print"/>
          <a:srcRect/>
          <a:stretch>
            <a:fillRect/>
          </a:stretch>
        </p:blipFill>
        <p:spPr bwMode="auto">
          <a:xfrm>
            <a:off x="1043608" y="1911497"/>
            <a:ext cx="6991713" cy="4397823"/>
          </a:xfrm>
          <a:prstGeom prst="rect">
            <a:avLst/>
          </a:prstGeom>
          <a:noFill/>
          <a:ln w="9525">
            <a:noFill/>
            <a:miter lim="800000"/>
            <a:headEnd/>
            <a:tailEnd/>
          </a:ln>
        </p:spPr>
      </p:pic>
      <p:cxnSp>
        <p:nvCxnSpPr>
          <p:cNvPr id="7" name="Straight Connector 6"/>
          <p:cNvCxnSpPr/>
          <p:nvPr/>
        </p:nvCxnSpPr>
        <p:spPr>
          <a:xfrm>
            <a:off x="467544" y="1052736"/>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9592" y="1196752"/>
            <a:ext cx="7416824" cy="923330"/>
          </a:xfrm>
          <a:prstGeom prst="rect">
            <a:avLst/>
          </a:prstGeom>
          <a:noFill/>
        </p:spPr>
        <p:txBody>
          <a:bodyPr wrap="square" rtlCol="0">
            <a:spAutoFit/>
          </a:bodyPr>
          <a:lstStyle/>
          <a:p>
            <a:r>
              <a:rPr lang="en-CA" b="1" dirty="0" smtClean="0">
                <a:latin typeface="Arial" pitchFamily="34" charset="0"/>
                <a:cs typeface="Arial" pitchFamily="34" charset="0"/>
              </a:rPr>
              <a:t>Why it is important to address issues early (when time offers more solutions).  </a:t>
            </a:r>
            <a:r>
              <a:rPr lang="en-CA" b="1" dirty="0">
                <a:latin typeface="Arial" pitchFamily="34" charset="0"/>
                <a:cs typeface="Arial" pitchFamily="34" charset="0"/>
              </a:rPr>
              <a:t>B</a:t>
            </a:r>
            <a:r>
              <a:rPr lang="en-CA" b="1" dirty="0" smtClean="0">
                <a:latin typeface="Arial" pitchFamily="34" charset="0"/>
                <a:cs typeface="Arial" pitchFamily="34" charset="0"/>
              </a:rPr>
              <a:t>efore they become overwhelming and only limited or poor options are at hand to address the situation.</a:t>
            </a:r>
            <a:endParaRPr lang="en-CA"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56792"/>
            <a:ext cx="8229600" cy="4467952"/>
          </a:xfrm>
        </p:spPr>
        <p:txBody>
          <a:bodyPr>
            <a:normAutofit/>
          </a:bodyPr>
          <a:lstStyle/>
          <a:p>
            <a:r>
              <a:rPr lang="en-CA" b="1" dirty="0" smtClean="0"/>
              <a:t>Primarily because of where Saskatchewan is located, Meadow Lake has a competitive disadvantage on freight to market costs.  Almost all of MLMP’s production goes to Asia.  All our competition has lower freight costs.  </a:t>
            </a:r>
          </a:p>
          <a:p>
            <a:endParaRPr lang="en-CA" b="1" dirty="0"/>
          </a:p>
          <a:p>
            <a:r>
              <a:rPr lang="en-CA" b="1" dirty="0" smtClean="0"/>
              <a:t>Because of past (and scheduled ) power rate increases Meadow Lake has a competitive disadvantage on power costs.  More on that in </a:t>
            </a:r>
            <a:r>
              <a:rPr lang="en-CA" b="1" dirty="0" smtClean="0"/>
              <a:t>a later</a:t>
            </a:r>
            <a:r>
              <a:rPr lang="en-CA" b="1" dirty="0" smtClean="0"/>
              <a:t> </a:t>
            </a:r>
            <a:r>
              <a:rPr lang="en-CA" b="1" dirty="0" smtClean="0"/>
              <a:t>slide.</a:t>
            </a:r>
          </a:p>
          <a:p>
            <a:endParaRPr lang="en-CA" b="1" dirty="0"/>
          </a:p>
          <a:p>
            <a:r>
              <a:rPr lang="en-CA" b="1" dirty="0" smtClean="0"/>
              <a:t>And that disadvantage could well grow in magnitude because SaskPower has signaled they will continue increasing rates indefinitely. </a:t>
            </a:r>
            <a:endParaRPr lang="en-CA" b="1" dirty="0"/>
          </a:p>
        </p:txBody>
      </p:sp>
      <p:sp>
        <p:nvSpPr>
          <p:cNvPr id="3" name="Footer Placeholder 2"/>
          <p:cNvSpPr>
            <a:spLocks noGrp="1"/>
          </p:cNvSpPr>
          <p:nvPr>
            <p:ph type="ftr" sz="quarter" idx="11"/>
          </p:nvPr>
        </p:nvSpPr>
        <p:spPr/>
        <p:txBody>
          <a:bodyPr/>
          <a:lstStyle/>
          <a:p>
            <a:r>
              <a:rPr lang="en-US" dirty="0" smtClean="0"/>
              <a:t>© 2016 Paper Excellence Canada </a:t>
            </a:r>
          </a:p>
        </p:txBody>
      </p:sp>
      <p:sp>
        <p:nvSpPr>
          <p:cNvPr id="4" name="Slide Number Placeholder 3"/>
          <p:cNvSpPr>
            <a:spLocks noGrp="1"/>
          </p:cNvSpPr>
          <p:nvPr>
            <p:ph type="sldNum" sz="quarter" idx="12"/>
          </p:nvPr>
        </p:nvSpPr>
        <p:spPr/>
        <p:txBody>
          <a:bodyPr/>
          <a:lstStyle/>
          <a:p>
            <a:fld id="{19798EB5-FE71-4396-83E0-9AC1817C120B}" type="slidenum">
              <a:rPr lang="en-US" smtClean="0"/>
              <a:pPr/>
              <a:t>5</a:t>
            </a:fld>
            <a:endParaRPr lang="en-US" dirty="0"/>
          </a:p>
        </p:txBody>
      </p:sp>
      <p:sp>
        <p:nvSpPr>
          <p:cNvPr id="5" name="Title 4"/>
          <p:cNvSpPr>
            <a:spLocks noGrp="1"/>
          </p:cNvSpPr>
          <p:nvPr>
            <p:ph type="title"/>
          </p:nvPr>
        </p:nvSpPr>
        <p:spPr>
          <a:xfrm>
            <a:off x="457200" y="125760"/>
            <a:ext cx="8229600" cy="1143000"/>
          </a:xfrm>
        </p:spPr>
        <p:txBody>
          <a:bodyPr>
            <a:normAutofit/>
          </a:bodyPr>
          <a:lstStyle/>
          <a:p>
            <a:pPr>
              <a:lnSpc>
                <a:spcPts val="3900"/>
              </a:lnSpc>
            </a:pPr>
            <a:r>
              <a:rPr lang="en-US" dirty="0" smtClean="0"/>
              <a:t>Key Points on MLMP’s Cost Structure  </a:t>
            </a:r>
            <a:endParaRPr lang="en-US" sz="2800" dirty="0"/>
          </a:p>
        </p:txBody>
      </p:sp>
      <p:cxnSp>
        <p:nvCxnSpPr>
          <p:cNvPr id="6" name="Straight Connector 5"/>
          <p:cNvCxnSpPr/>
          <p:nvPr/>
        </p:nvCxnSpPr>
        <p:spPr>
          <a:xfrm>
            <a:off x="467544" y="1124744"/>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179920"/>
          </a:xfrm>
        </p:spPr>
        <p:txBody>
          <a:bodyPr>
            <a:normAutofit/>
          </a:bodyPr>
          <a:lstStyle/>
          <a:p>
            <a:r>
              <a:rPr lang="en-CA" b="1" dirty="0" smtClean="0"/>
              <a:t>MLMP purchases in the order of $50 million per year in power.</a:t>
            </a:r>
          </a:p>
          <a:p>
            <a:pPr>
              <a:lnSpc>
                <a:spcPts val="1800"/>
              </a:lnSpc>
              <a:spcBef>
                <a:spcPts val="0"/>
              </a:spcBef>
            </a:pPr>
            <a:endParaRPr lang="en-CA" b="1" dirty="0"/>
          </a:p>
          <a:p>
            <a:r>
              <a:rPr lang="en-CA" b="1" dirty="0" smtClean="0"/>
              <a:t>Over the last 5 years the average increase was over 5% per year.</a:t>
            </a:r>
          </a:p>
          <a:p>
            <a:pPr>
              <a:lnSpc>
                <a:spcPts val="1800"/>
              </a:lnSpc>
              <a:spcBef>
                <a:spcPts val="0"/>
              </a:spcBef>
            </a:pPr>
            <a:endParaRPr lang="en-CA" b="1" dirty="0"/>
          </a:p>
          <a:p>
            <a:r>
              <a:rPr lang="en-CA" b="1" dirty="0" smtClean="0"/>
              <a:t>In 2018 another 5.1% increase is scheduled.  </a:t>
            </a:r>
          </a:p>
          <a:p>
            <a:pPr marL="0" indent="0">
              <a:lnSpc>
                <a:spcPts val="1800"/>
              </a:lnSpc>
              <a:spcBef>
                <a:spcPts val="0"/>
              </a:spcBef>
            </a:pPr>
            <a:endParaRPr lang="en-CA" b="1" dirty="0"/>
          </a:p>
          <a:p>
            <a:r>
              <a:rPr lang="en-CA" b="1" dirty="0" smtClean="0"/>
              <a:t>Our direct competition is not seeing this cost escalation.</a:t>
            </a:r>
          </a:p>
          <a:p>
            <a:pPr>
              <a:lnSpc>
                <a:spcPts val="1800"/>
              </a:lnSpc>
              <a:spcBef>
                <a:spcPts val="0"/>
              </a:spcBef>
            </a:pPr>
            <a:endParaRPr lang="en-CA" b="1" dirty="0"/>
          </a:p>
          <a:p>
            <a:r>
              <a:rPr lang="en-CA" b="1" dirty="0" smtClean="0"/>
              <a:t>Our business cannot support this type of increase over the selling cycle.</a:t>
            </a:r>
          </a:p>
          <a:p>
            <a:pPr>
              <a:lnSpc>
                <a:spcPts val="1800"/>
              </a:lnSpc>
              <a:spcBef>
                <a:spcPts val="0"/>
              </a:spcBef>
            </a:pPr>
            <a:endParaRPr lang="en-CA" b="1" dirty="0"/>
          </a:p>
          <a:p>
            <a:r>
              <a:rPr lang="en-CA" b="1" dirty="0" smtClean="0"/>
              <a:t>If the mill is unable to show a mitigation plan, it puts a red flag up regarding winning future investment.</a:t>
            </a:r>
          </a:p>
          <a:p>
            <a:endParaRPr lang="en-CA" sz="2000" dirty="0"/>
          </a:p>
          <a:p>
            <a:pPr marL="109728" indent="0">
              <a:buNone/>
            </a:pPr>
            <a:endParaRPr lang="en-CA" dirty="0"/>
          </a:p>
        </p:txBody>
      </p:sp>
      <p:sp>
        <p:nvSpPr>
          <p:cNvPr id="4" name="Footer Placeholder 3"/>
          <p:cNvSpPr>
            <a:spLocks noGrp="1"/>
          </p:cNvSpPr>
          <p:nvPr>
            <p:ph type="ftr" sz="quarter" idx="11"/>
          </p:nvPr>
        </p:nvSpPr>
        <p:spPr>
          <a:prstGeom prst="rect">
            <a:avLst/>
          </a:prstGeom>
        </p:spPr>
        <p:txBody>
          <a:bodyPr/>
          <a:lstStyle/>
          <a:p>
            <a:pPr>
              <a:defRPr/>
            </a:pPr>
            <a:r>
              <a:rPr lang="en-US" dirty="0" smtClean="0"/>
              <a:t>© 2014 Paper Excellence Canada </a:t>
            </a:r>
            <a:endParaRPr lang="en-US" dirty="0"/>
          </a:p>
        </p:txBody>
      </p:sp>
      <p:sp>
        <p:nvSpPr>
          <p:cNvPr id="5" name="Slide Number Placeholder 4"/>
          <p:cNvSpPr>
            <a:spLocks noGrp="1"/>
          </p:cNvSpPr>
          <p:nvPr>
            <p:ph type="sldNum" sz="quarter" idx="12"/>
          </p:nvPr>
        </p:nvSpPr>
        <p:spPr/>
        <p:txBody>
          <a:bodyPr/>
          <a:lstStyle/>
          <a:p>
            <a:pPr>
              <a:defRPr/>
            </a:pPr>
            <a:fld id="{C70FC5ED-93EC-4F15-8B59-0CD0A769B4E5}" type="slidenum">
              <a:rPr lang="en-US" smtClean="0"/>
              <a:pPr>
                <a:defRPr/>
              </a:pPr>
              <a:t>6</a:t>
            </a:fld>
            <a:endParaRPr lang="en-US" dirty="0"/>
          </a:p>
        </p:txBody>
      </p:sp>
      <p:sp>
        <p:nvSpPr>
          <p:cNvPr id="3" name="Title 2"/>
          <p:cNvSpPr>
            <a:spLocks noGrp="1"/>
          </p:cNvSpPr>
          <p:nvPr>
            <p:ph type="title"/>
          </p:nvPr>
        </p:nvSpPr>
        <p:spPr/>
        <p:txBody>
          <a:bodyPr>
            <a:normAutofit/>
          </a:bodyPr>
          <a:lstStyle/>
          <a:p>
            <a:r>
              <a:rPr lang="en-CA" sz="2400" dirty="0" smtClean="0">
                <a:latin typeface="Arial" pitchFamily="34" charset="0"/>
                <a:cs typeface="Arial" pitchFamily="34" charset="0"/>
              </a:rPr>
              <a:t/>
            </a:r>
            <a:br>
              <a:rPr lang="en-CA" sz="2400" dirty="0" smtClean="0">
                <a:latin typeface="Arial" pitchFamily="34" charset="0"/>
                <a:cs typeface="Arial" pitchFamily="34" charset="0"/>
              </a:rPr>
            </a:br>
            <a:endParaRPr lang="en-CA" sz="2800" dirty="0">
              <a:latin typeface="Arial" pitchFamily="34" charset="0"/>
              <a:cs typeface="Arial" pitchFamily="34" charset="0"/>
            </a:endParaRPr>
          </a:p>
        </p:txBody>
      </p:sp>
      <p:cxnSp>
        <p:nvCxnSpPr>
          <p:cNvPr id="6" name="Straight Connector 5"/>
          <p:cNvCxnSpPr/>
          <p:nvPr/>
        </p:nvCxnSpPr>
        <p:spPr>
          <a:xfrm>
            <a:off x="539552" y="1124744"/>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Title 4"/>
          <p:cNvSpPr txBox="1">
            <a:spLocks/>
          </p:cNvSpPr>
          <p:nvPr/>
        </p:nvSpPr>
        <p:spPr>
          <a:xfrm>
            <a:off x="609600" y="44624"/>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2800" b="1" kern="1200" baseline="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ts val="3900"/>
              </a:lnSpc>
            </a:pPr>
            <a:r>
              <a:rPr lang="en-US" dirty="0" smtClean="0"/>
              <a:t>A Brief Review of the MLMP Situation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2016 Paper Excellence Canada </a:t>
            </a:r>
          </a:p>
        </p:txBody>
      </p:sp>
      <p:sp>
        <p:nvSpPr>
          <p:cNvPr id="4" name="Slide Number Placeholder 3"/>
          <p:cNvSpPr>
            <a:spLocks noGrp="1"/>
          </p:cNvSpPr>
          <p:nvPr>
            <p:ph type="sldNum" sz="quarter" idx="12"/>
          </p:nvPr>
        </p:nvSpPr>
        <p:spPr/>
        <p:txBody>
          <a:bodyPr/>
          <a:lstStyle/>
          <a:p>
            <a:fld id="{19798EB5-FE71-4396-83E0-9AC1817C120B}" type="slidenum">
              <a:rPr lang="en-US" smtClean="0"/>
              <a:pPr/>
              <a:t>7</a:t>
            </a:fld>
            <a:endParaRPr lang="en-US" dirty="0"/>
          </a:p>
        </p:txBody>
      </p:sp>
      <p:sp>
        <p:nvSpPr>
          <p:cNvPr id="5" name="Title 4"/>
          <p:cNvSpPr>
            <a:spLocks noGrp="1"/>
          </p:cNvSpPr>
          <p:nvPr>
            <p:ph type="title"/>
          </p:nvPr>
        </p:nvSpPr>
        <p:spPr>
          <a:xfrm>
            <a:off x="457200" y="-27384"/>
            <a:ext cx="8229600" cy="1143000"/>
          </a:xfrm>
        </p:spPr>
        <p:txBody>
          <a:bodyPr>
            <a:normAutofit/>
          </a:bodyPr>
          <a:lstStyle/>
          <a:p>
            <a:pPr>
              <a:lnSpc>
                <a:spcPts val="3000"/>
              </a:lnSpc>
            </a:pPr>
            <a:r>
              <a:rPr lang="en-US" sz="2400" dirty="0" smtClean="0"/>
              <a:t>MLMP’s Cost Structure and  </a:t>
            </a:r>
            <a:br>
              <a:rPr lang="en-US" sz="2400" dirty="0" smtClean="0"/>
            </a:br>
            <a:r>
              <a:rPr lang="en-US" sz="2400" dirty="0" smtClean="0"/>
              <a:t>Why (large) Power Rate Increases Threaten the Mill</a:t>
            </a:r>
            <a:endParaRPr lang="en-US" sz="2400" dirty="0"/>
          </a:p>
        </p:txBody>
      </p:sp>
      <p:cxnSp>
        <p:nvCxnSpPr>
          <p:cNvPr id="6" name="Straight Connector 5"/>
          <p:cNvCxnSpPr/>
          <p:nvPr/>
        </p:nvCxnSpPr>
        <p:spPr>
          <a:xfrm>
            <a:off x="467544" y="1052736"/>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259527159"/>
              </p:ext>
            </p:extLst>
          </p:nvPr>
        </p:nvGraphicFramePr>
        <p:xfrm>
          <a:off x="755576" y="1240556"/>
          <a:ext cx="7992888" cy="5500812"/>
        </p:xfrm>
        <a:graphic>
          <a:graphicData uri="http://schemas.openxmlformats.org/presentationml/2006/ole">
            <mc:AlternateContent xmlns:mc="http://schemas.openxmlformats.org/markup-compatibility/2006">
              <mc:Choice xmlns:v="urn:schemas-microsoft-com:vml" Requires="v">
                <p:oleObj spid="_x0000_s35949" name="Worksheet" r:id="rId3" imgW="8762896" imgH="6385608" progId="Excel.Sheet.12">
                  <p:link updateAutomatic="1"/>
                </p:oleObj>
              </mc:Choice>
              <mc:Fallback>
                <p:oleObj name="Worksheet" r:id="rId3" imgW="8762896" imgH="6385608" progId="Excel.Sheet.12">
                  <p:link updateAutomatic="1"/>
                  <p:pic>
                    <p:nvPicPr>
                      <p:cNvPr id="0" name=""/>
                      <p:cNvPicPr>
                        <a:picLocks noChangeAspect="1" noChangeArrowheads="1"/>
                      </p:cNvPicPr>
                      <p:nvPr/>
                    </p:nvPicPr>
                    <p:blipFill>
                      <a:blip r:embed="rId4"/>
                      <a:srcRect/>
                      <a:stretch>
                        <a:fillRect/>
                      </a:stretch>
                    </p:blipFill>
                    <p:spPr bwMode="auto">
                      <a:xfrm>
                        <a:off x="755576" y="1240556"/>
                        <a:ext cx="7992888" cy="550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219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900000"/>
          </a:xfrm>
        </p:spPr>
        <p:txBody>
          <a:bodyPr>
            <a:normAutofit lnSpcReduction="10000"/>
          </a:bodyPr>
          <a:lstStyle/>
          <a:p>
            <a:pPr marL="109728" indent="0">
              <a:buSzPct val="90000"/>
              <a:buNone/>
            </a:pPr>
            <a:endParaRPr lang="en-CA" b="1" dirty="0" smtClean="0"/>
          </a:p>
          <a:p>
            <a:pPr marL="109728" indent="0">
              <a:buSzPct val="90000"/>
              <a:buNone/>
            </a:pPr>
            <a:r>
              <a:rPr lang="en-CA" b="1" dirty="0" smtClean="0"/>
              <a:t>There are a variety of measures to reduce the cost of the electricity MLMP uses:</a:t>
            </a:r>
          </a:p>
          <a:p>
            <a:pPr marL="109728" indent="0">
              <a:lnSpc>
                <a:spcPts val="1200"/>
              </a:lnSpc>
              <a:buSzPct val="90000"/>
              <a:buNone/>
            </a:pPr>
            <a:endParaRPr lang="en-CA" b="1" dirty="0" smtClean="0"/>
          </a:p>
          <a:p>
            <a:pPr marL="822960" lvl="1" indent="-457200">
              <a:buSzPct val="90000"/>
              <a:buFont typeface="+mj-lt"/>
              <a:buAutoNum type="alphaUcPeriod"/>
            </a:pPr>
            <a:r>
              <a:rPr lang="en-CA" b="1" dirty="0" smtClean="0"/>
              <a:t>Individually, and with the Saskatchewan Industrial Energy Consumers Association (SIECA), analyze and challenge the basis, magnitude and timing of proposed increases.</a:t>
            </a:r>
          </a:p>
          <a:p>
            <a:pPr marL="822960" lvl="1" indent="-457200">
              <a:buSzPct val="90000"/>
              <a:buFont typeface="+mj-lt"/>
              <a:buAutoNum type="alphaUcPeriod"/>
            </a:pPr>
            <a:r>
              <a:rPr lang="en-CA" b="1" dirty="0" smtClean="0"/>
              <a:t>Advocate for R/RR ratio of 1:00 for Industrial users.</a:t>
            </a:r>
          </a:p>
          <a:p>
            <a:pPr marL="822960" lvl="1" indent="-457200">
              <a:buSzPct val="90000"/>
              <a:buFont typeface="+mj-lt"/>
              <a:buAutoNum type="alphaUcPeriod"/>
            </a:pPr>
            <a:r>
              <a:rPr lang="en-CA" b="1" dirty="0" smtClean="0"/>
              <a:t>Fully analyze and have rates reflective of the mill’s power use profile and specific cost drivers of the E85 Rate Code.</a:t>
            </a:r>
          </a:p>
          <a:p>
            <a:pPr marL="822960" lvl="1" indent="-457200">
              <a:buSzPct val="90000"/>
              <a:buFont typeface="+mj-lt"/>
              <a:buAutoNum type="alphaUcPeriod"/>
            </a:pPr>
            <a:r>
              <a:rPr lang="en-CA" b="1" dirty="0" smtClean="0"/>
              <a:t>Seek changes to the Industrial Energy Optimization Program, (which results in a reduced power use intensity at the mill) to better reflect a customers size as it relates to power purchased.</a:t>
            </a:r>
          </a:p>
          <a:p>
            <a:pPr marL="822960" lvl="1" indent="-457200">
              <a:buSzPct val="90000"/>
              <a:buFont typeface="+mj-lt"/>
              <a:buAutoNum type="alphaUcPeriod"/>
            </a:pPr>
            <a:r>
              <a:rPr lang="en-CA" b="1" dirty="0" smtClean="0"/>
              <a:t>Look at self-generation options - which includes gas.</a:t>
            </a:r>
          </a:p>
          <a:p>
            <a:pPr marL="822960" lvl="1" indent="-457200">
              <a:buSzPct val="90000"/>
              <a:buFont typeface="+mj-lt"/>
              <a:buAutoNum type="alphaUcPeriod"/>
            </a:pPr>
            <a:r>
              <a:rPr lang="en-CA" b="1" dirty="0" smtClean="0"/>
              <a:t>Obtain a load retention power contract. (Crisis change)</a:t>
            </a:r>
          </a:p>
          <a:p>
            <a:pPr>
              <a:lnSpc>
                <a:spcPts val="1800"/>
              </a:lnSpc>
              <a:spcBef>
                <a:spcPts val="0"/>
              </a:spcBef>
            </a:pPr>
            <a:endParaRPr lang="en-CA" b="1" dirty="0"/>
          </a:p>
          <a:p>
            <a:pPr marL="109728" indent="0">
              <a:buNone/>
            </a:pPr>
            <a:endParaRPr lang="en-CA" dirty="0"/>
          </a:p>
        </p:txBody>
      </p:sp>
      <p:sp>
        <p:nvSpPr>
          <p:cNvPr id="4" name="Footer Placeholder 3"/>
          <p:cNvSpPr>
            <a:spLocks noGrp="1"/>
          </p:cNvSpPr>
          <p:nvPr>
            <p:ph type="ftr" sz="quarter" idx="11"/>
          </p:nvPr>
        </p:nvSpPr>
        <p:spPr>
          <a:prstGeom prst="rect">
            <a:avLst/>
          </a:prstGeom>
        </p:spPr>
        <p:txBody>
          <a:bodyPr/>
          <a:lstStyle/>
          <a:p>
            <a:pPr>
              <a:defRPr/>
            </a:pPr>
            <a:r>
              <a:rPr lang="en-US" dirty="0" smtClean="0"/>
              <a:t>© 2014 Paper Excellence Canada </a:t>
            </a:r>
            <a:endParaRPr lang="en-US" dirty="0"/>
          </a:p>
        </p:txBody>
      </p:sp>
      <p:sp>
        <p:nvSpPr>
          <p:cNvPr id="5" name="Slide Number Placeholder 4"/>
          <p:cNvSpPr>
            <a:spLocks noGrp="1"/>
          </p:cNvSpPr>
          <p:nvPr>
            <p:ph type="sldNum" sz="quarter" idx="12"/>
          </p:nvPr>
        </p:nvSpPr>
        <p:spPr/>
        <p:txBody>
          <a:bodyPr/>
          <a:lstStyle/>
          <a:p>
            <a:pPr>
              <a:defRPr/>
            </a:pPr>
            <a:fld id="{C70FC5ED-93EC-4F15-8B59-0CD0A769B4E5}" type="slidenum">
              <a:rPr lang="en-US" smtClean="0"/>
              <a:pPr>
                <a:defRPr/>
              </a:pPr>
              <a:t>8</a:t>
            </a:fld>
            <a:endParaRPr lang="en-US" dirty="0"/>
          </a:p>
        </p:txBody>
      </p:sp>
      <p:sp>
        <p:nvSpPr>
          <p:cNvPr id="3" name="Title 2"/>
          <p:cNvSpPr>
            <a:spLocks noGrp="1"/>
          </p:cNvSpPr>
          <p:nvPr>
            <p:ph type="title"/>
          </p:nvPr>
        </p:nvSpPr>
        <p:spPr/>
        <p:txBody>
          <a:bodyPr>
            <a:normAutofit/>
          </a:bodyPr>
          <a:lstStyle/>
          <a:p>
            <a:r>
              <a:rPr lang="en-CA" sz="2400" dirty="0" smtClean="0">
                <a:latin typeface="Arial" pitchFamily="34" charset="0"/>
                <a:cs typeface="Arial" pitchFamily="34" charset="0"/>
              </a:rPr>
              <a:t/>
            </a:r>
            <a:br>
              <a:rPr lang="en-CA" sz="2400" dirty="0" smtClean="0">
                <a:latin typeface="Arial" pitchFamily="34" charset="0"/>
                <a:cs typeface="Arial" pitchFamily="34" charset="0"/>
              </a:rPr>
            </a:br>
            <a:endParaRPr lang="en-CA" sz="2800" dirty="0">
              <a:latin typeface="Arial" pitchFamily="34" charset="0"/>
              <a:cs typeface="Arial" pitchFamily="34" charset="0"/>
            </a:endParaRPr>
          </a:p>
        </p:txBody>
      </p:sp>
      <p:cxnSp>
        <p:nvCxnSpPr>
          <p:cNvPr id="6" name="Straight Connector 5"/>
          <p:cNvCxnSpPr/>
          <p:nvPr/>
        </p:nvCxnSpPr>
        <p:spPr>
          <a:xfrm>
            <a:off x="539552" y="1268760"/>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Title 4"/>
          <p:cNvSpPr txBox="1">
            <a:spLocks/>
          </p:cNvSpPr>
          <p:nvPr/>
        </p:nvSpPr>
        <p:spPr>
          <a:xfrm>
            <a:off x="609600" y="44624"/>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2800" b="1" kern="1200" baseline="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nSpc>
                <a:spcPts val="3900"/>
              </a:lnSpc>
            </a:pPr>
            <a:r>
              <a:rPr lang="en-US" dirty="0" smtClean="0"/>
              <a:t>Elements of the Mill’s Increasing Power Cost Mitigation Strategy </a:t>
            </a:r>
            <a:r>
              <a:rPr lang="en-US" sz="2400" dirty="0" smtClean="0"/>
              <a:t>(not all being advanced) </a:t>
            </a:r>
            <a:endParaRPr lang="en-US" sz="2400" dirty="0"/>
          </a:p>
        </p:txBody>
      </p:sp>
    </p:spTree>
    <p:extLst>
      <p:ext uri="{BB962C8B-B14F-4D97-AF65-F5344CB8AC3E}">
        <p14:creationId xmlns:p14="http://schemas.microsoft.com/office/powerpoint/2010/main" val="2350253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81128"/>
            <a:ext cx="8229600" cy="1426163"/>
          </a:xfrm>
        </p:spPr>
        <p:txBody>
          <a:bodyPr>
            <a:normAutofit lnSpcReduction="10000"/>
          </a:bodyPr>
          <a:lstStyle/>
          <a:p>
            <a:pPr marL="109728" indent="0">
              <a:buNone/>
            </a:pPr>
            <a:r>
              <a:rPr lang="en-CA" b="1" dirty="0" smtClean="0">
                <a:latin typeface="Arial Narrow" pitchFamily="34" charset="0"/>
              </a:rPr>
              <a:t>We do not have their specific power rates, but the next slide illustrates that it is a safe assumption they are all lower than ours.  In some cases significantly lower.  And they are not facing increases in the &gt; 5% range annually.</a:t>
            </a:r>
            <a:endParaRPr lang="en-CA" b="1" dirty="0">
              <a:latin typeface="Arial Narrow" pitchFamily="34" charset="0"/>
            </a:endParaRPr>
          </a:p>
        </p:txBody>
      </p:sp>
      <p:sp>
        <p:nvSpPr>
          <p:cNvPr id="3" name="Footer Placeholder 2"/>
          <p:cNvSpPr>
            <a:spLocks noGrp="1"/>
          </p:cNvSpPr>
          <p:nvPr>
            <p:ph type="ftr" sz="quarter" idx="11"/>
          </p:nvPr>
        </p:nvSpPr>
        <p:spPr/>
        <p:txBody>
          <a:bodyPr/>
          <a:lstStyle/>
          <a:p>
            <a:r>
              <a:rPr lang="en-US" smtClean="0"/>
              <a:t>© 2016 Paper Excellence Canada </a:t>
            </a:r>
            <a:endParaRPr lang="en-US" dirty="0" smtClean="0"/>
          </a:p>
        </p:txBody>
      </p:sp>
      <p:sp>
        <p:nvSpPr>
          <p:cNvPr id="4" name="Slide Number Placeholder 3"/>
          <p:cNvSpPr>
            <a:spLocks noGrp="1"/>
          </p:cNvSpPr>
          <p:nvPr>
            <p:ph type="sldNum" sz="quarter" idx="12"/>
          </p:nvPr>
        </p:nvSpPr>
        <p:spPr/>
        <p:txBody>
          <a:bodyPr/>
          <a:lstStyle/>
          <a:p>
            <a:fld id="{19798EB5-FE71-4396-83E0-9AC1817C120B}" type="slidenum">
              <a:rPr lang="en-US" smtClean="0"/>
              <a:pPr/>
              <a:t>9</a:t>
            </a:fld>
            <a:endParaRPr lang="en-US"/>
          </a:p>
        </p:txBody>
      </p:sp>
      <p:sp>
        <p:nvSpPr>
          <p:cNvPr id="5" name="Title 4"/>
          <p:cNvSpPr>
            <a:spLocks noGrp="1"/>
          </p:cNvSpPr>
          <p:nvPr>
            <p:ph type="title"/>
          </p:nvPr>
        </p:nvSpPr>
        <p:spPr>
          <a:xfrm>
            <a:off x="457200" y="44624"/>
            <a:ext cx="8229600" cy="1143000"/>
          </a:xfrm>
        </p:spPr>
        <p:txBody>
          <a:bodyPr/>
          <a:lstStyle/>
          <a:p>
            <a:r>
              <a:rPr lang="en-CA" dirty="0" smtClean="0"/>
              <a:t>Meadow Lake’s Canadian Competition</a:t>
            </a:r>
            <a:endParaRPr lang="en-CA"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31" y="1196752"/>
            <a:ext cx="595708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67544" y="980728"/>
            <a:ext cx="8208912" cy="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72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 Presentation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 Presentation Template</Template>
  <TotalTime>5531</TotalTime>
  <Words>1290</Words>
  <Application>Microsoft Office PowerPoint</Application>
  <PresentationFormat>On-screen Show (4:3)</PresentationFormat>
  <Paragraphs>169</Paragraphs>
  <Slides>21</Slides>
  <Notes>10</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21</vt:i4>
      </vt:variant>
    </vt:vector>
  </HeadingPairs>
  <TitlesOfParts>
    <vt:vector size="25" baseType="lpstr">
      <vt:lpstr>PE Presentation Template</vt:lpstr>
      <vt:lpstr>C:\PRO Folders\MLMP Costs\MLMP costs\Multiyear to end 2016 MLMP Y-E Analysis.xlsx!ChCost%2016</vt:lpstr>
      <vt:lpstr>C:\PRO Folders\MLMP Costs\MLMP costs\Multiyear to end 2016 MLMP Y-E Analysis.xlsx!Power Rate Inc!R6C3:R10C10</vt:lpstr>
      <vt:lpstr>C:\PRO Folders\MLMP Costs\MLMP costs\Multiyear to end 2016 MLMP Y-E Analysis.xlsx!Power Rate Inc![Multiyear to end 2016 MLMP Y-E Analysis.xlsx]Power Rate Inc Chart 3</vt:lpstr>
      <vt:lpstr>Meadow Lake Mechanical Pulp Submission to the  Saskatchewan Rate Review Panel</vt:lpstr>
      <vt:lpstr>Flow of the Presentation</vt:lpstr>
      <vt:lpstr>Meadow Lake Pulp – Economic/Social Impact From SJ Research Services Inc. Operations Benefit Footprint Study - 2016</vt:lpstr>
      <vt:lpstr>The Context of Today’s Discussion</vt:lpstr>
      <vt:lpstr>Key Points on MLMP’s Cost Structure  </vt:lpstr>
      <vt:lpstr> </vt:lpstr>
      <vt:lpstr>MLMP’s Cost Structure and   Why (large) Power Rate Increases Threaten the Mill</vt:lpstr>
      <vt:lpstr> </vt:lpstr>
      <vt:lpstr>Meadow Lake’s Canadian Competition</vt:lpstr>
      <vt:lpstr>PowerPoint Presentation</vt:lpstr>
      <vt:lpstr>PowerPoint Presentation</vt:lpstr>
      <vt:lpstr>PowerPoint Presentation</vt:lpstr>
      <vt:lpstr>Greater than 5% per Year Power Rate Increases  Drives an Uncompetitive Cost Structure</vt:lpstr>
      <vt:lpstr>Points Specifically Related to the Rate Increase Why the 5% Increase is Required</vt:lpstr>
      <vt:lpstr>Points Specifically Related to the Rate Increase Excerpts from the Rate Review Panel Terms of Reference</vt:lpstr>
      <vt:lpstr>Points Specifically Related to the Rate Increase Selected Points Drawn from the SIECA Brief</vt:lpstr>
      <vt:lpstr>Points Specifically Related to the Rate Increase A Review of Return on Equity </vt:lpstr>
      <vt:lpstr>Excerpts from the Rate Review Panel Terms of Reference</vt:lpstr>
      <vt:lpstr>Points Specifically Related to the Rate Increase Some Points to Ponder</vt:lpstr>
      <vt:lpstr>Points Specifically Related to the Rate Increase Recommendations for the Panel to Consider</vt:lpstr>
      <vt:lpstr>Thank you for your attention.    Any questions?</vt:lpstr>
    </vt:vector>
  </TitlesOfParts>
  <Company>Paper Excellence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Jessica Ko</dc:creator>
  <cp:lastModifiedBy>Paul Orser</cp:lastModifiedBy>
  <cp:revision>317</cp:revision>
  <cp:lastPrinted>2017-09-18T16:08:46Z</cp:lastPrinted>
  <dcterms:created xsi:type="dcterms:W3CDTF">2014-03-14T17:46:01Z</dcterms:created>
  <dcterms:modified xsi:type="dcterms:W3CDTF">2017-10-15T21:27:38Z</dcterms:modified>
</cp:coreProperties>
</file>