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77" r:id="rId4"/>
    <p:sldId id="278" r:id="rId5"/>
    <p:sldId id="300" r:id="rId6"/>
    <p:sldId id="279" r:id="rId7"/>
    <p:sldId id="281" r:id="rId8"/>
    <p:sldId id="282" r:id="rId9"/>
    <p:sldId id="283" r:id="rId10"/>
    <p:sldId id="284" r:id="rId11"/>
    <p:sldId id="298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76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72" autoAdjust="0"/>
  </p:normalViewPr>
  <p:slideViewPr>
    <p:cSldViewPr snapToGrid="0" snapToObjects="1">
      <p:cViewPr varScale="1">
        <p:scale>
          <a:sx n="87" d="100"/>
          <a:sy n="87" d="100"/>
        </p:scale>
        <p:origin x="-72" y="-1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F0D23-DBDF-804C-A399-C49F2A151E57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610509-FEFD-9E45-B1E3-837BB3A32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7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baseline="0" dirty="0" smtClean="0"/>
          </a:p>
          <a:p>
            <a:pPr marL="640594" lvl="1" indent="-174708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10509-FEFD-9E45-B1E3-837BB3A329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3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2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9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2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92E3-DA69-FD46-B1BB-1C4B0AD74FF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BA94-7D7B-594E-A13F-E859D31F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55520"/>
          </a:xfrm>
          <a:prstGeom prst="rect">
            <a:avLst/>
          </a:prstGeom>
        </p:spPr>
      </p:pic>
      <p:pic>
        <p:nvPicPr>
          <p:cNvPr id="5" name="Picture 4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64" y="5456275"/>
            <a:ext cx="2676511" cy="721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65319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600" spc="300" dirty="0" smtClean="0">
              <a:solidFill>
                <a:schemeClr val="bg1"/>
              </a:solidFill>
              <a:latin typeface="ITC Garamond Std Book"/>
              <a:cs typeface="ITC Garamond Std Book"/>
            </a:endParaRPr>
          </a:p>
          <a:p>
            <a:pPr algn="ctr">
              <a:lnSpc>
                <a:spcPct val="120000"/>
              </a:lnSpc>
            </a:pPr>
            <a:r>
              <a:rPr lang="en-US" sz="3600" spc="6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SaskPower’s</a:t>
            </a:r>
          </a:p>
          <a:p>
            <a:pPr algn="ctr">
              <a:lnSpc>
                <a:spcPct val="120000"/>
              </a:lnSpc>
            </a:pPr>
            <a:r>
              <a:rPr lang="en-US" sz="3600" spc="300" dirty="0" smtClean="0">
                <a:solidFill>
                  <a:schemeClr val="bg1"/>
                </a:solidFill>
                <a:latin typeface="Century Gothic Pro"/>
              </a:rPr>
              <a:t>2016 and 2017 Rate Application</a:t>
            </a:r>
            <a:endParaRPr lang="en-US" sz="3600" spc="300" dirty="0">
              <a:solidFill>
                <a:schemeClr val="bg1"/>
              </a:solidFill>
              <a:latin typeface="Century Gothic Pro"/>
            </a:endParaRPr>
          </a:p>
          <a:p>
            <a:pPr algn="ctr">
              <a:lnSpc>
                <a:spcPct val="120000"/>
              </a:lnSpc>
            </a:pPr>
            <a:endParaRPr lang="en-US" sz="1400" spc="300" dirty="0" smtClean="0">
              <a:solidFill>
                <a:schemeClr val="bg1"/>
              </a:solidFill>
              <a:latin typeface="Century Gothic Pro"/>
              <a:cs typeface="Century Gothic Pro"/>
            </a:endParaRPr>
          </a:p>
          <a:p>
            <a:pPr algn="ctr">
              <a:lnSpc>
                <a:spcPct val="120000"/>
              </a:lnSpc>
            </a:pPr>
            <a:r>
              <a:rPr lang="en-US" sz="1400" spc="3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PUBLIC MEETING </a:t>
            </a:r>
            <a:r>
              <a:rPr lang="en-US" sz="1400" spc="300" smtClean="0">
                <a:solidFill>
                  <a:schemeClr val="bg1"/>
                </a:solidFill>
                <a:latin typeface="Century Gothic Pro"/>
                <a:cs typeface="Century Gothic Pro"/>
              </a:rPr>
              <a:t>- REGINA</a:t>
            </a:r>
            <a:endParaRPr lang="en-US" sz="1400" spc="300" dirty="0" smtClean="0">
              <a:solidFill>
                <a:schemeClr val="bg1"/>
              </a:solidFill>
              <a:latin typeface="Century Gothic Pro"/>
              <a:cs typeface="Century Gothic Pro"/>
            </a:endParaRPr>
          </a:p>
          <a:p>
            <a:pPr algn="ctr">
              <a:lnSpc>
                <a:spcPct val="120000"/>
              </a:lnSpc>
            </a:pPr>
            <a:r>
              <a:rPr lang="en-US" sz="1400" spc="3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JUNE 21, 2016</a:t>
            </a:r>
          </a:p>
        </p:txBody>
      </p:sp>
    </p:spTree>
    <p:extLst>
      <p:ext uri="{BB962C8B-B14F-4D97-AF65-F5344CB8AC3E}">
        <p14:creationId xmlns:p14="http://schemas.microsoft.com/office/powerpoint/2010/main" val="11585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Forecasted Load Growth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69803"/>
            <a:ext cx="87823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The higher load growth in 2016/17 is due in part to the warmer than normal weather in 2015.  This understates the growth in 2015 and overstates the growth in 2016/17 (about 1%).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" y="1407466"/>
            <a:ext cx="8918222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Normalized Energy Sales Variance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642" y="5495364"/>
            <a:ext cx="8782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Century Gothic Pro"/>
                <a:cs typeface="Calibri" pitchFamily="34" charset="0"/>
              </a:rPr>
              <a:t>SaskPower has modified the way we forecast Power Class demand by using a combination of customer information and independent economic data</a:t>
            </a:r>
            <a:r>
              <a:rPr lang="en-US" sz="1900" dirty="0" smtClean="0">
                <a:latin typeface="Century Gothic Pro"/>
                <a:cs typeface="Calibri" pitchFamily="34" charset="0"/>
              </a:rPr>
              <a:t>.</a:t>
            </a:r>
            <a:endParaRPr lang="en-US" sz="1900" dirty="0" smtClean="0">
              <a:latin typeface="Century Gothic Pro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4" y="1519165"/>
            <a:ext cx="8584261" cy="37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Exports and Trading Margins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42" y="5224336"/>
            <a:ext cx="8782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 has seen a dramatic decrease in export and trading margins as a result of soft market conditions in Alberta.</a:t>
            </a: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1429454"/>
            <a:ext cx="8665634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Other Revenue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5125053"/>
            <a:ext cx="89027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Other revenue increased dramatically in 2015 as a result of record customer contributions.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The figure is also driven higher by Clean Coal Test Facility and CO2 revenues.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16049"/>
            <a:ext cx="8902701" cy="372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Fuel and Purchased Power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43" y="5525833"/>
            <a:ext cx="8782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SaskPower’s fuel and purchased power forecast is driven largely by natural gas prices, hydro availability and energy sales volumes.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484313"/>
            <a:ext cx="882808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Operating, Maintenance and </a:t>
            </a:r>
            <a:r>
              <a:rPr lang="en-US" sz="2800" b="1" spc="-100" dirty="0" err="1" smtClean="0">
                <a:solidFill>
                  <a:schemeClr val="bg1"/>
                </a:solidFill>
                <a:latin typeface="Century Gothic Pro"/>
              </a:rPr>
              <a:t>Admn</a:t>
            </a:r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.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454150"/>
            <a:ext cx="904081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5495364"/>
            <a:ext cx="9091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 is focusing on keeping its OM&amp;A growth at the level of growth in Saskatchewan sales.</a:t>
            </a:r>
          </a:p>
        </p:txBody>
      </p:sp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 Expense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41" y="4751530"/>
            <a:ext cx="87823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Capital investment expense includes depreciation, finance charges, capital taxes and other expense.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This is the primary driver of SaskPower’s increase in expense.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1" y="1449388"/>
            <a:ext cx="881538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SaskPower Rate Increase Drivers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1489628"/>
            <a:ext cx="6681787" cy="4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" y="1515357"/>
            <a:ext cx="827246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768" y="5012979"/>
            <a:ext cx="81737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SaskPower’s capital spending is required to meet the growth in the province and address sustainment investment needs.</a:t>
            </a:r>
            <a:endParaRPr lang="en-CA" sz="1900" dirty="0">
              <a:latin typeface="Century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528233"/>
            <a:ext cx="86772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2016 </a:t>
            </a:r>
            <a:r>
              <a:rPr lang="en-US" sz="2800" b="1" spc="-100" dirty="0">
                <a:solidFill>
                  <a:schemeClr val="bg1"/>
                </a:solidFill>
                <a:latin typeface="Century Gothic Pro"/>
              </a:rPr>
              <a:t>and 2017 Rate Application</a:t>
            </a: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589"/>
            <a:ext cx="2365375" cy="549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7868" y="1579552"/>
            <a:ext cx="641035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 Pro"/>
                <a:ea typeface="ＭＳ Ｐゴシック" pitchFamily="34" charset="-128"/>
              </a:rPr>
              <a:t>SaskPower is requesting a </a:t>
            </a:r>
            <a:r>
              <a:rPr lang="en-US" sz="2400" dirty="0" smtClean="0">
                <a:latin typeface="Century Gothic Pro"/>
                <a:ea typeface="ＭＳ Ｐゴシック" pitchFamily="34" charset="-128"/>
              </a:rPr>
              <a:t>system </a:t>
            </a:r>
            <a:r>
              <a:rPr lang="en-US" sz="2400" dirty="0">
                <a:latin typeface="Century Gothic Pro"/>
                <a:ea typeface="ＭＳ Ｐゴシック" pitchFamily="34" charset="-128"/>
              </a:rPr>
              <a:t>average rate increase of 5% effective July 1, </a:t>
            </a:r>
            <a:r>
              <a:rPr lang="en-US" sz="2400" dirty="0" smtClean="0">
                <a:latin typeface="Century Gothic Pro"/>
                <a:ea typeface="ＭＳ Ｐゴシック" pitchFamily="34" charset="-128"/>
              </a:rPr>
              <a:t>2016, </a:t>
            </a:r>
            <a:r>
              <a:rPr lang="en-US" sz="2400" dirty="0">
                <a:latin typeface="Century Gothic Pro"/>
                <a:ea typeface="ＭＳ Ｐゴシック" pitchFamily="34" charset="-128"/>
              </a:rPr>
              <a:t>and </a:t>
            </a:r>
            <a:r>
              <a:rPr lang="en-US" sz="2400" dirty="0" smtClean="0">
                <a:latin typeface="Century Gothic Pro"/>
                <a:ea typeface="ＭＳ Ｐゴシック" pitchFamily="34" charset="-128"/>
              </a:rPr>
              <a:t>5% </a:t>
            </a:r>
            <a:r>
              <a:rPr lang="en-US" sz="2400" dirty="0">
                <a:latin typeface="Century Gothic Pro"/>
                <a:ea typeface="ＭＳ Ｐゴシック" pitchFamily="34" charset="-128"/>
              </a:rPr>
              <a:t>effective January 1, 2017.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 Pro"/>
                <a:ea typeface="ＭＳ Ｐゴシック" pitchFamily="34" charset="-128"/>
              </a:rPr>
              <a:t>This is a flat rate increase – no rate rebalancing.</a:t>
            </a:r>
            <a:endParaRPr lang="en-US" sz="2400" dirty="0">
              <a:latin typeface="Century Gothic Pro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 Pro"/>
                <a:ea typeface="ＭＳ Ｐゴシック" pitchFamily="34" charset="-128"/>
              </a:rPr>
              <a:t>The primary driver of SaskPower’s need for rate increases is our capital spend.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 Pro"/>
                <a:ea typeface="ＭＳ Ｐゴシック" pitchFamily="34" charset="-128"/>
              </a:rPr>
              <a:t>The rate increases enable SaskPower to meet our ROE target of 8.5% in 2017/18 and keep our debt ratio around 75%.</a:t>
            </a:r>
            <a:endParaRPr lang="en-US" sz="2400" dirty="0">
              <a:latin typeface="Century Gothic Pro"/>
              <a:ea typeface="ＭＳ Ｐゴシック" pitchFamily="34" charset="-128"/>
            </a:endParaRPr>
          </a:p>
          <a:p>
            <a:pPr marL="742950" lvl="1" indent="-285750"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Capital Investments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3" y="1360020"/>
            <a:ext cx="8782756" cy="4900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</a:pPr>
            <a:r>
              <a:rPr lang="en-US" sz="1900" b="1" dirty="0" smtClean="0">
                <a:solidFill>
                  <a:srgbClr val="F0710A"/>
                </a:solidFill>
                <a:latin typeface="Century Gothic Pro"/>
                <a:ea typeface="ＭＳ Ｐゴシック" pitchFamily="34" charset="-128"/>
              </a:rPr>
              <a:t>Sustainment Investments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Transmission Wood </a:t>
            </a:r>
            <a:r>
              <a:rPr lang="en-US" sz="1900" dirty="0">
                <a:latin typeface="Century Gothic Pro"/>
                <a:ea typeface="ＭＳ Ｐゴシック" pitchFamily="34" charset="-128"/>
              </a:rPr>
              <a:t>P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ole </a:t>
            </a:r>
            <a:r>
              <a:rPr lang="en-US" sz="1900" dirty="0">
                <a:latin typeface="Century Gothic Pro"/>
                <a:ea typeface="ＭＳ Ｐゴシック" pitchFamily="34" charset="-128"/>
              </a:rPr>
              <a:t>R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emediation Program ($372M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Circuit Breaker and Relay </a:t>
            </a:r>
            <a:r>
              <a:rPr lang="en-US" sz="1900" dirty="0">
                <a:latin typeface="Century Gothic Pro"/>
                <a:ea typeface="ＭＳ Ｐゴシック" pitchFamily="34" charset="-128"/>
              </a:rPr>
              <a:t>R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eplacement Program ($60M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Rural Rebuild and Improvement Program ($96M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Distribution Wood Pole Remediation Program ($126M over next 5 years).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E.B. Campbell Life Extension ($245M – complete in 2025).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</a:pPr>
            <a:r>
              <a:rPr lang="en-US" sz="1900" b="1" dirty="0" smtClean="0">
                <a:solidFill>
                  <a:srgbClr val="F0710A"/>
                </a:solidFill>
                <a:latin typeface="Century Gothic Pro"/>
                <a:ea typeface="ＭＳ Ｐゴシック" pitchFamily="34" charset="-128"/>
              </a:rPr>
              <a:t>Growth and Compliance Investments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err="1" smtClean="0">
                <a:latin typeface="Century Gothic Pro"/>
                <a:ea typeface="ＭＳ Ｐゴシック" pitchFamily="34" charset="-128"/>
              </a:rPr>
              <a:t>Pasqua</a:t>
            </a:r>
            <a:r>
              <a:rPr lang="en-US" sz="1900" dirty="0" smtClean="0">
                <a:latin typeface="Century Gothic Pro"/>
                <a:ea typeface="ＭＳ Ｐゴシック" pitchFamily="34" charset="-128"/>
              </a:rPr>
              <a:t> to Swift Current Transmission Line ($260M – complete in 2019).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Kennedy to Tantallon Transmission Line ($113M – complete in 2017).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Regina to Pasqua Transmission Line ($100M – completion date TBD).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Tazi Twe Hydroelectric Station (approx. $630M – completion date TBD).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  <a:ea typeface="ＭＳ Ｐゴシック" pitchFamily="34" charset="-128"/>
              </a:rPr>
              <a:t>Distribution Customer Connects ($509M over next 5 years). </a:t>
            </a:r>
            <a:endParaRPr lang="en-US" sz="1900" kern="0" dirty="0" smtClean="0">
              <a:solidFill>
                <a:prstClr val="black"/>
              </a:solidFill>
              <a:latin typeface="Century Gothic Pr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SaskPower’s Debt and Debt Ratio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44" y="5326157"/>
            <a:ext cx="88617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entury Gothic Pro"/>
              </a:rPr>
              <a:t>As a result of SaskPower’s record capital investment, debt levels have doubled from 2011-15 and our debt ratio is approaching 75%.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1503457"/>
            <a:ext cx="83216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Debt Ratio Benchmark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9" y="1637247"/>
            <a:ext cx="82550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Reducing the Impact of Rate Increases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6" y="1446741"/>
            <a:ext cx="8636000" cy="46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Summary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414"/>
            <a:ext cx="2944813" cy="549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44812" y="1506646"/>
            <a:ext cx="6018565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The rate increases are required primarily to fund SaskPower’s capital investments.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SaskPower expects to meet its targeted ROE of 8.5% in fiscal 2017/18.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The rate increases will permit the Corporation’s percent debt ratio to stabilize at 75%.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Without the rate increases, the financial health of the Corporation would be at risk.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entury Gothic Pro"/>
                <a:ea typeface="ＭＳ Ｐゴシック" pitchFamily="34" charset="-128"/>
              </a:rPr>
              <a:t>The request is consistent with the Corporation’s strategy of capping annual rate increases at 5% or less.</a:t>
            </a:r>
          </a:p>
        </p:txBody>
      </p:sp>
    </p:spTree>
    <p:extLst>
      <p:ext uri="{BB962C8B-B14F-4D97-AF65-F5344CB8AC3E}">
        <p14:creationId xmlns:p14="http://schemas.microsoft.com/office/powerpoint/2010/main" val="1628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55520"/>
          </a:xfrm>
          <a:prstGeom prst="rect">
            <a:avLst/>
          </a:prstGeom>
        </p:spPr>
      </p:pic>
      <p:pic>
        <p:nvPicPr>
          <p:cNvPr id="5" name="Picture 4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64" y="5456275"/>
            <a:ext cx="2676511" cy="721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09876"/>
            <a:ext cx="91440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1600" spc="300" dirty="0" smtClean="0">
              <a:solidFill>
                <a:schemeClr val="bg1"/>
              </a:solidFill>
              <a:latin typeface="ITC Garamond Std Book"/>
              <a:cs typeface="ITC Garamond Std Book"/>
            </a:endParaRPr>
          </a:p>
          <a:p>
            <a:pPr algn="ctr">
              <a:lnSpc>
                <a:spcPct val="120000"/>
              </a:lnSpc>
            </a:pPr>
            <a:r>
              <a:rPr lang="en-US" sz="3600" b="1" spc="600" dirty="0" smtClean="0">
                <a:solidFill>
                  <a:schemeClr val="bg1"/>
                </a:solidFill>
                <a:latin typeface="Century Gothic Pro"/>
                <a:cs typeface="Century Gothic Pro"/>
              </a:rPr>
              <a:t>QUESTIONS</a:t>
            </a:r>
          </a:p>
          <a:p>
            <a:pPr algn="ctr">
              <a:lnSpc>
                <a:spcPct val="120000"/>
              </a:lnSpc>
            </a:pPr>
            <a:endParaRPr lang="en-US" sz="3600" spc="300" dirty="0">
              <a:solidFill>
                <a:schemeClr val="bg1"/>
              </a:solidFill>
              <a:latin typeface="Century Gothic Pro"/>
            </a:endParaRPr>
          </a:p>
          <a:p>
            <a:pPr algn="ctr">
              <a:lnSpc>
                <a:spcPct val="120000"/>
              </a:lnSpc>
            </a:pPr>
            <a:endParaRPr lang="en-US" sz="1400" spc="300" dirty="0" smtClean="0">
              <a:solidFill>
                <a:schemeClr val="bg1"/>
              </a:solidFill>
              <a:latin typeface="Century Gothic Pro"/>
              <a:cs typeface="Century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5965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Customer Impact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4" y="6204668"/>
            <a:ext cx="1524000" cy="410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9532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Customer Rate Comparison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8" y="1433511"/>
            <a:ext cx="8279359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378" y="4437414"/>
            <a:ext cx="84409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 Pro"/>
              </a:rPr>
              <a:t>SaskPower’s rates are currently comparable to those charged by other thermal utilities in Canada. 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 Pro"/>
              </a:rPr>
              <a:t>However, our residential rates are about 7% higher than the thermal average.  </a:t>
            </a:r>
            <a:endParaRPr lang="en-US" sz="2000" dirty="0">
              <a:latin typeface="Century Gothic Pro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 Pro"/>
              </a:rPr>
              <a:t>SaskPower’s other classes are on par or slightly better than other thermal utilities.</a:t>
            </a:r>
          </a:p>
        </p:txBody>
      </p:sp>
    </p:spTree>
    <p:extLst>
      <p:ext uri="{BB962C8B-B14F-4D97-AF65-F5344CB8AC3E}">
        <p14:creationId xmlns:p14="http://schemas.microsoft.com/office/powerpoint/2010/main" val="7526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prstClr val="white"/>
                </a:solidFill>
                <a:latin typeface="Century Gothic Pro"/>
              </a:rPr>
              <a:t>Aging Infrastructure	</a:t>
            </a:r>
            <a:endParaRPr lang="en-US" sz="2800" b="1" spc="-100" dirty="0">
              <a:solidFill>
                <a:prstClr val="white"/>
              </a:solidFill>
              <a:latin typeface="Century Gothic Pro"/>
            </a:endParaRPr>
          </a:p>
        </p:txBody>
      </p:sp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589"/>
            <a:ext cx="2365375" cy="549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7868" y="1579552"/>
            <a:ext cx="6410354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Coal generation capacity largely built in 1970s and 1980s (34% of generation capacity).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Hydro generation was constructed in late 1950s and 1960s with some as early as 1930s (20% of generation capacity).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Nearly 70% of over one million distribution poles were installed prior to 1990 and have a mean age of 38 – industry recommended average age is 25.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Most of the transmission system </a:t>
            </a: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was built </a:t>
            </a:r>
            <a:r>
              <a:rPr lang="en-US" sz="2400" dirty="0" smtClean="0">
                <a:solidFill>
                  <a:prstClr val="black"/>
                </a:solidFill>
                <a:latin typeface="Century Gothic Pro"/>
                <a:ea typeface="ＭＳ Ｐゴシック" pitchFamily="34" charset="-128"/>
              </a:rPr>
              <a:t>between 1950 and 1980.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entury Gothic Pro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entury Gothic Pro"/>
              <a:ea typeface="ＭＳ Ｐゴシック" pitchFamily="34" charset="-128"/>
            </a:endParaRPr>
          </a:p>
          <a:p>
            <a:pPr marL="742950" lvl="1" indent="-285750">
              <a:spcAft>
                <a:spcPts val="600"/>
              </a:spcAft>
              <a:buClr>
                <a:srgbClr val="F0710A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39541"/>
            <a:ext cx="82296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Customer Density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7526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Historical Rate Increases vs Inflation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9" y="1403181"/>
            <a:ext cx="8840821" cy="40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589" y="5542844"/>
            <a:ext cx="8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 Pro"/>
              </a:rPr>
              <a:t>SaskPower’s system average rate increases have increased at approximately the same rate as inflation (3.5% vs 3.3% respectively).</a:t>
            </a:r>
          </a:p>
        </p:txBody>
      </p:sp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Operating Income and Return on Equity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942" y="4925977"/>
            <a:ext cx="878235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 Pro"/>
              </a:rPr>
              <a:t>This rate application is intended to bring SaskPower’s Operating ROE back to its targeted level of 8.5%.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 Pro"/>
              </a:rPr>
              <a:t>SaskPower’s operating income excludes the impact of unrealized gains / losses on financial instruments.</a:t>
            </a:r>
            <a:endParaRPr lang="en-US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46386"/>
            <a:ext cx="8864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361588"/>
          </a:xfrm>
          <a:prstGeom prst="rect">
            <a:avLst/>
          </a:prstGeom>
        </p:spPr>
      </p:pic>
      <p:pic>
        <p:nvPicPr>
          <p:cNvPr id="6" name="Picture 5" descr="SaskPower_Logo_New_2013_RGB_Orange_Grey_334p by 90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79" y="6203250"/>
            <a:ext cx="1524000" cy="41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678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smtClean="0">
                <a:solidFill>
                  <a:schemeClr val="bg1"/>
                </a:solidFill>
                <a:latin typeface="Century Gothic Pro"/>
              </a:rPr>
              <a:t>Return on Equity Benchmark</a:t>
            </a:r>
            <a:endParaRPr lang="en-US" sz="2800" b="1" spc="-100" dirty="0">
              <a:solidFill>
                <a:schemeClr val="bg1"/>
              </a:solidFill>
              <a:latin typeface="Century Gothic Pro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9" y="1443920"/>
            <a:ext cx="8809037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788</Words>
  <Application>Microsoft Office PowerPoint</Application>
  <PresentationFormat>On-screen Show (4:3)</PresentationFormat>
  <Paragraphs>122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 Power</dc:creator>
  <cp:lastModifiedBy>SaskPower Corporation</cp:lastModifiedBy>
  <cp:revision>117</cp:revision>
  <cp:lastPrinted>2016-06-14T19:20:24Z</cp:lastPrinted>
  <dcterms:created xsi:type="dcterms:W3CDTF">2013-10-31T14:40:16Z</dcterms:created>
  <dcterms:modified xsi:type="dcterms:W3CDTF">2016-06-16T20:42:27Z</dcterms:modified>
</cp:coreProperties>
</file>